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680" autoAdjust="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Good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UNI (Feb)</c:v>
                </c:pt>
                <c:pt idx="1">
                  <c:v>UNI (June)</c:v>
                </c:pt>
                <c:pt idx="2">
                  <c:v>UNSA</c:v>
                </c:pt>
                <c:pt idx="3">
                  <c:v>UBL</c:v>
                </c:pt>
                <c:pt idx="4">
                  <c:v>TCASU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5</c:v>
                </c:pt>
                <c:pt idx="3">
                  <c:v>13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FF-4570-A337-2127A376091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Very Good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UNI (Feb)</c:v>
                </c:pt>
                <c:pt idx="1">
                  <c:v>UNI (June)</c:v>
                </c:pt>
                <c:pt idx="2">
                  <c:v>UNSA</c:v>
                </c:pt>
                <c:pt idx="3">
                  <c:v>UBL</c:v>
                </c:pt>
                <c:pt idx="4">
                  <c:v>TCASU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18</c:v>
                </c:pt>
                <c:pt idx="1">
                  <c:v>35</c:v>
                </c:pt>
                <c:pt idx="2">
                  <c:v>74</c:v>
                </c:pt>
                <c:pt idx="3">
                  <c:v>13</c:v>
                </c:pt>
                <c:pt idx="4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4FF-4570-A337-2127A376091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Excellent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UNI (Feb)</c:v>
                </c:pt>
                <c:pt idx="1">
                  <c:v>UNI (June)</c:v>
                </c:pt>
                <c:pt idx="2">
                  <c:v>UNSA</c:v>
                </c:pt>
                <c:pt idx="3">
                  <c:v>UBL</c:v>
                </c:pt>
                <c:pt idx="4">
                  <c:v>TCASU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82</c:v>
                </c:pt>
                <c:pt idx="1">
                  <c:v>65</c:v>
                </c:pt>
                <c:pt idx="2">
                  <c:v>21</c:v>
                </c:pt>
                <c:pt idx="3">
                  <c:v>73</c:v>
                </c:pt>
                <c:pt idx="4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4FF-4570-A337-2127A37609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476848447"/>
        <c:axId val="1476849279"/>
      </c:barChart>
      <c:catAx>
        <c:axId val="147684844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76849279"/>
        <c:crosses val="autoZero"/>
        <c:auto val="1"/>
        <c:lblAlgn val="ctr"/>
        <c:lblOffset val="100"/>
        <c:noMultiLvlLbl val="0"/>
      </c:catAx>
      <c:valAx>
        <c:axId val="1476849279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768484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 err="1" smtClean="0"/>
              <a:t>TCASU</a:t>
            </a:r>
            <a:endParaRPr lang="en-GB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7207832573559884E-2"/>
          <c:y val="0.13437110245409362"/>
          <c:w val="0.79078567481696349"/>
          <c:h val="0.6921360600544892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Very Good</c:v>
                </c:pt>
              </c:strCache>
            </c:strRef>
          </c:tx>
          <c:spPr>
            <a:solidFill>
              <a:srgbClr val="4F81BD"/>
            </a:solidFill>
            <a:ln>
              <a:noFill/>
            </a:ln>
            <a:effectLst/>
          </c:spPr>
          <c:invertIfNegative val="1"/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33</c:v>
                </c:pt>
                <c:pt idx="1">
                  <c:v>33</c:v>
                </c:pt>
                <c:pt idx="2">
                  <c:v>42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/>
                </c14:spPr>
              </c14:invertSolidFillFmt>
            </c:ext>
            <c:ext xmlns:c16="http://schemas.microsoft.com/office/drawing/2014/chart" uri="{C3380CC4-5D6E-409C-BE32-E72D297353CC}">
              <c16:uniqueId val="{00000000-A303-4ADB-8D34-08EB16A5191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Excellent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  <c:pt idx="0">
                  <c:v>67</c:v>
                </c:pt>
                <c:pt idx="1">
                  <c:v>67</c:v>
                </c:pt>
                <c:pt idx="2">
                  <c:v>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303-4ADB-8D34-08EB16A519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519476783"/>
        <c:axId val="1519480111"/>
        <c:extLst>
          <c:ext xmlns:c15="http://schemas.microsoft.com/office/drawing/2012/chart" uri="{02D57815-91ED-43cb-92C2-25804820EDAC}">
            <c15:filteredBar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Sheet1!$D$1</c15:sqref>
                        </c15:formulaRef>
                      </c:ext>
                    </c:extLst>
                    <c:strCache>
                      <c:ptCount val="1"/>
                      <c:pt idx="0">
                        <c:v>Column1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>
                      <c:ext uri="{02D57815-91ED-43cb-92C2-25804820EDAC}">
                        <c15:formulaRef>
                          <c15:sqref>Sheet1!$A$2:$A$4</c15:sqref>
                        </c15:formulaRef>
                      </c:ext>
                    </c:extLst>
                    <c:numCache>
                      <c:formatCode>General</c:formatCode>
                      <c:ptCount val="3"/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Sheet1!$D$2:$D$4</c15:sqref>
                        </c15:formulaRef>
                      </c:ext>
                    </c:extLst>
                    <c:numCache>
                      <c:formatCode>General</c:formatCode>
                      <c:ptCount val="3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2-A303-4ADB-8D34-08EB16A51912}"/>
                  </c:ext>
                </c:extLst>
              </c15:ser>
            </c15:filteredBarSeries>
          </c:ext>
        </c:extLst>
      </c:barChart>
      <c:catAx>
        <c:axId val="151947678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19480111"/>
        <c:crosses val="autoZero"/>
        <c:auto val="1"/>
        <c:lblAlgn val="ctr"/>
        <c:lblOffset val="100"/>
        <c:noMultiLvlLbl val="0"/>
      </c:catAx>
      <c:valAx>
        <c:axId val="1519480111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1947678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 smtClean="0"/>
              <a:t>UNI (June ’19)</a:t>
            </a:r>
            <a:endParaRPr lang="en-GB" dirty="0"/>
          </a:p>
        </c:rich>
      </c:tx>
      <c:layout>
        <c:manualLayout>
          <c:xMode val="edge"/>
          <c:yMode val="edge"/>
          <c:x val="0.52160469103348439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Very Good</c:v>
                </c:pt>
              </c:strCache>
            </c:strRef>
          </c:tx>
          <c:spPr>
            <a:solidFill>
              <a:srgbClr val="4F81BD"/>
            </a:solidFill>
            <a:ln>
              <a:noFill/>
            </a:ln>
            <a:effectLst/>
          </c:spPr>
          <c:invertIfNegative val="1"/>
          <c:cat>
            <c:strRef>
              <c:f>Sheet1!$A$2:$A$4</c:f>
              <c:strCache>
                <c:ptCount val="3"/>
                <c:pt idx="0">
                  <c:v>Possibility to participate in study visits abroad</c:v>
                </c:pt>
                <c:pt idx="1">
                  <c:v>Importance of possibility of participation in study visits abroad</c:v>
                </c:pt>
                <c:pt idx="2">
                  <c:v>Awareness of possible scholarships and exchanges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25</c:v>
                </c:pt>
                <c:pt idx="1">
                  <c:v>50</c:v>
                </c:pt>
                <c:pt idx="2">
                  <c:v>35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/>
                </c14:spPr>
              </c14:invertSolidFillFmt>
            </c:ext>
            <c:ext xmlns:c16="http://schemas.microsoft.com/office/drawing/2014/chart" uri="{C3380CC4-5D6E-409C-BE32-E72D297353CC}">
              <c16:uniqueId val="{00000000-4B34-45A3-A3E6-AF478E7A138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Excellent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Possibility to participate in study visits abroad</c:v>
                </c:pt>
                <c:pt idx="1">
                  <c:v>Importance of possibility of participation in study visits abroad</c:v>
                </c:pt>
                <c:pt idx="2">
                  <c:v>Awareness of possible scholarships and exchanges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60</c:v>
                </c:pt>
                <c:pt idx="1">
                  <c:v>40</c:v>
                </c:pt>
                <c:pt idx="2">
                  <c:v>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B34-45A3-A3E6-AF478E7A13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519476783"/>
        <c:axId val="1519480111"/>
        <c:extLst>
          <c:ext xmlns:c15="http://schemas.microsoft.com/office/drawing/2012/chart" uri="{02D57815-91ED-43cb-92C2-25804820EDAC}">
            <c15:filteredBar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Sheet1!$D$1</c15:sqref>
                        </c15:formulaRef>
                      </c:ext>
                    </c:extLst>
                    <c:strCache>
                      <c:ptCount val="1"/>
                      <c:pt idx="0">
                        <c:v>Column1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Sheet1!$A$2:$A$4</c15:sqref>
                        </c15:formulaRef>
                      </c:ext>
                    </c:extLst>
                    <c:strCache>
                      <c:ptCount val="3"/>
                      <c:pt idx="0">
                        <c:v>Possibility to participate in study visits abroad</c:v>
                      </c:pt>
                      <c:pt idx="1">
                        <c:v>Importance of possibility of participation in study visits abroad</c:v>
                      </c:pt>
                      <c:pt idx="2">
                        <c:v>Awareness of possible scholarships and exchanges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Sheet1!$D$2:$D$4</c15:sqref>
                        </c15:formulaRef>
                      </c:ext>
                    </c:extLst>
                    <c:numCache>
                      <c:formatCode>General</c:formatCode>
                      <c:ptCount val="3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2-4B34-45A3-A3E6-AF478E7A138A}"/>
                  </c:ext>
                </c:extLst>
              </c15:ser>
            </c15:filteredBarSeries>
          </c:ext>
        </c:extLst>
      </c:barChart>
      <c:catAx>
        <c:axId val="151947678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19480111"/>
        <c:crosses val="autoZero"/>
        <c:auto val="1"/>
        <c:lblAlgn val="ctr"/>
        <c:lblOffset val="100"/>
        <c:noMultiLvlLbl val="0"/>
      </c:catAx>
      <c:valAx>
        <c:axId val="1519480111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19476783"/>
        <c:crosses val="autoZero"/>
        <c:crossBetween val="between"/>
        <c:majorUnit val="50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 err="1" smtClean="0"/>
              <a:t>UNSA</a:t>
            </a:r>
            <a:endParaRPr lang="en-GB" dirty="0"/>
          </a:p>
        </c:rich>
      </c:tx>
      <c:layout>
        <c:manualLayout>
          <c:xMode val="edge"/>
          <c:yMode val="edge"/>
          <c:x val="0.64197745989012256"/>
          <c:y val="1.250000000000000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Poor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Possibility to participate in study visits abroad</c:v>
                </c:pt>
                <c:pt idx="1">
                  <c:v>Importance of possibility of participation in study visits abroad</c:v>
                </c:pt>
                <c:pt idx="2">
                  <c:v>Awareness of possible scholarships and exchanges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</c:v>
                </c:pt>
                <c:pt idx="1">
                  <c:v>0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DE-4D92-882D-5CF2C7AF6BC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OK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Possibility to participate in study visits abroad</c:v>
                </c:pt>
                <c:pt idx="1">
                  <c:v>Importance of possibility of participation in study visits abroad</c:v>
                </c:pt>
                <c:pt idx="2">
                  <c:v>Awareness of possible scholarships and exchanges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1DE-4D92-882D-5CF2C7AF6BC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Good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Possibility to participate in study visits abroad</c:v>
                </c:pt>
                <c:pt idx="1">
                  <c:v>Importance of possibility of participation in study visits abroad</c:v>
                </c:pt>
                <c:pt idx="2">
                  <c:v>Awareness of possible scholarships and exchanges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21</c:v>
                </c:pt>
                <c:pt idx="1">
                  <c:v>26</c:v>
                </c:pt>
                <c:pt idx="2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1DE-4D92-882D-5CF2C7AF6BC8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Very Good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Possibility to participate in study visits abroad</c:v>
                </c:pt>
                <c:pt idx="1">
                  <c:v>Importance of possibility of participation in study visits abroad</c:v>
                </c:pt>
                <c:pt idx="2">
                  <c:v>Awareness of possible scholarships and exchanges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47</c:v>
                </c:pt>
                <c:pt idx="1">
                  <c:v>32</c:v>
                </c:pt>
                <c:pt idx="2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1DE-4D92-882D-5CF2C7AF6BC8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Excellent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accent1"/>
              </a:solidFill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Possibility to participate in study visits abroad</c:v>
                </c:pt>
                <c:pt idx="1">
                  <c:v>Importance of possibility of participation in study visits abroad</c:v>
                </c:pt>
                <c:pt idx="2">
                  <c:v>Awareness of possible scholarships and exchanges</c:v>
                </c:pt>
              </c:strCache>
            </c:strRef>
          </c:cat>
          <c:val>
            <c:numRef>
              <c:f>Sheet1!$F$2:$F$4</c:f>
              <c:numCache>
                <c:formatCode>General</c:formatCode>
                <c:ptCount val="3"/>
                <c:pt idx="0">
                  <c:v>26</c:v>
                </c:pt>
                <c:pt idx="1">
                  <c:v>42</c:v>
                </c:pt>
                <c:pt idx="2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1DE-4D92-882D-5CF2C7AF6B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476853439"/>
        <c:axId val="1476850111"/>
      </c:barChart>
      <c:catAx>
        <c:axId val="147685343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76850111"/>
        <c:crosses val="autoZero"/>
        <c:auto val="1"/>
        <c:lblAlgn val="ctr"/>
        <c:lblOffset val="100"/>
        <c:noMultiLvlLbl val="0"/>
      </c:catAx>
      <c:valAx>
        <c:axId val="1476850111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7685343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 err="1" smtClean="0"/>
              <a:t>UBL</a:t>
            </a:r>
            <a:endParaRPr lang="en-GB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189632545931759E-2"/>
          <c:y val="0.12153061224489796"/>
          <c:w val="0.86340265890676704"/>
          <c:h val="0.7570177834913492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Poor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13</c:v>
                </c:pt>
                <c:pt idx="1">
                  <c:v>13</c:v>
                </c:pt>
                <c:pt idx="2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F85-46E0-8089-526349B0301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OK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  <c:pt idx="0">
                  <c:v>7</c:v>
                </c:pt>
                <c:pt idx="1">
                  <c:v>7</c:v>
                </c:pt>
                <c:pt idx="2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F85-46E0-8089-526349B0301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Good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Sheet1!$D$2:$D$4</c:f>
              <c:numCache>
                <c:formatCode>General</c:formatCode>
                <c:ptCount val="3"/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F85-46E0-8089-526349B0301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Very Good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Sheet1!$E$2:$E$4</c:f>
              <c:numCache>
                <c:formatCode>General</c:formatCode>
                <c:ptCount val="3"/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F85-46E0-8089-526349B0301B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Excellent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accent1"/>
              </a:solidFill>
            </a:ln>
            <a:effectLst/>
          </c:spPr>
          <c:invertIfNegative val="0"/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Sheet1!$F$2:$F$4</c:f>
              <c:numCache>
                <c:formatCode>General</c:formatCode>
                <c:ptCount val="3"/>
                <c:pt idx="0">
                  <c:v>80</c:v>
                </c:pt>
                <c:pt idx="1">
                  <c:v>80</c:v>
                </c:pt>
                <c:pt idx="2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F85-46E0-8089-526349B030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476853439"/>
        <c:axId val="1476850111"/>
      </c:barChart>
      <c:catAx>
        <c:axId val="147685343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76850111"/>
        <c:crosses val="autoZero"/>
        <c:auto val="1"/>
        <c:lblAlgn val="ctr"/>
        <c:lblOffset val="100"/>
        <c:noMultiLvlLbl val="0"/>
      </c:catAx>
      <c:valAx>
        <c:axId val="1476850111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7685343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 err="1" smtClean="0"/>
              <a:t>UBL</a:t>
            </a:r>
            <a:endParaRPr lang="en-GB" dirty="0"/>
          </a:p>
        </c:rich>
      </c:tx>
      <c:layout>
        <c:manualLayout>
          <c:xMode val="edge"/>
          <c:yMode val="edge"/>
          <c:x val="0.39729531768597898"/>
          <c:y val="6.7729721081542316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7823695182906827E-2"/>
          <c:y val="0.16163697936110072"/>
          <c:w val="0.78431687874561695"/>
          <c:h val="0.75808036904698417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Very Good</c:v>
                </c:pt>
              </c:strCache>
            </c:strRef>
          </c:tx>
          <c:spPr>
            <a:solidFill>
              <a:srgbClr val="4F81BD"/>
            </a:solidFill>
            <a:ln>
              <a:noFill/>
            </a:ln>
            <a:effectLst/>
          </c:spPr>
          <c:invertIfNegative val="1"/>
          <c:cat>
            <c:numRef>
              <c:f>Sheet1!$A$2:$A$8</c:f>
              <c:numCache>
                <c:formatCode>General</c:formatCode>
                <c:ptCount val="7"/>
              </c:numCache>
            </c:numRef>
          </c:cat>
          <c:val>
            <c:numRef>
              <c:f>Sheet1!$B$2:$B$8</c:f>
              <c:numCache>
                <c:formatCode>General</c:formatCode>
                <c:ptCount val="7"/>
                <c:pt idx="0">
                  <c:v>13</c:v>
                </c:pt>
                <c:pt idx="1">
                  <c:v>20</c:v>
                </c:pt>
                <c:pt idx="2">
                  <c:v>20</c:v>
                </c:pt>
                <c:pt idx="3">
                  <c:v>27</c:v>
                </c:pt>
                <c:pt idx="4">
                  <c:v>20</c:v>
                </c:pt>
                <c:pt idx="5">
                  <c:v>20</c:v>
                </c:pt>
                <c:pt idx="6">
                  <c:v>20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/>
                </c14:spPr>
              </c14:invertSolidFillFmt>
            </c:ext>
            <c:ext xmlns:c16="http://schemas.microsoft.com/office/drawing/2014/chart" uri="{C3380CC4-5D6E-409C-BE32-E72D297353CC}">
              <c16:uniqueId val="{00000000-6CDA-4AA8-877B-6E7155B1F7B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Excellent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Sheet1!$A$2:$A$8</c:f>
              <c:numCache>
                <c:formatCode>General</c:formatCode>
                <c:ptCount val="7"/>
              </c:numCache>
            </c:numRef>
          </c:cat>
          <c:val>
            <c:numRef>
              <c:f>Sheet1!$C$2:$C$8</c:f>
              <c:numCache>
                <c:formatCode>General</c:formatCode>
                <c:ptCount val="7"/>
                <c:pt idx="0">
                  <c:v>73</c:v>
                </c:pt>
                <c:pt idx="1">
                  <c:v>73</c:v>
                </c:pt>
                <c:pt idx="2">
                  <c:v>73</c:v>
                </c:pt>
                <c:pt idx="3">
                  <c:v>67</c:v>
                </c:pt>
                <c:pt idx="4">
                  <c:v>73</c:v>
                </c:pt>
                <c:pt idx="5">
                  <c:v>67</c:v>
                </c:pt>
                <c:pt idx="6">
                  <c:v>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CDA-4AA8-877B-6E7155B1F7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519476783"/>
        <c:axId val="1519480111"/>
        <c:extLst>
          <c:ext xmlns:c15="http://schemas.microsoft.com/office/drawing/2012/chart" uri="{02D57815-91ED-43cb-92C2-25804820EDAC}">
            <c15:filteredBar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Sheet1!$D$1</c15:sqref>
                        </c15:formulaRef>
                      </c:ext>
                    </c:extLst>
                    <c:strCache>
                      <c:ptCount val="1"/>
                      <c:pt idx="0">
                        <c:v>Column1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>
                      <c:ext uri="{02D57815-91ED-43cb-92C2-25804820EDAC}">
                        <c15:formulaRef>
                          <c15:sqref>Sheet1!$A$2:$A$8</c15:sqref>
                        </c15:formulaRef>
                      </c:ext>
                    </c:extLst>
                    <c:numCache>
                      <c:formatCode>General</c:formatCode>
                      <c:ptCount val="7"/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Sheet1!$D$2:$D$8</c15:sqref>
                        </c15:formulaRef>
                      </c:ext>
                    </c:extLst>
                    <c:numCache>
                      <c:formatCode>General</c:formatCode>
                      <c:ptCount val="7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2-6CDA-4AA8-877B-6E7155B1F7B7}"/>
                  </c:ext>
                </c:extLst>
              </c15:ser>
            </c15:filteredBarSeries>
          </c:ext>
        </c:extLst>
      </c:barChart>
      <c:catAx>
        <c:axId val="151947678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19480111"/>
        <c:crosses val="autoZero"/>
        <c:auto val="1"/>
        <c:lblAlgn val="ctr"/>
        <c:lblOffset val="100"/>
        <c:noMultiLvlLbl val="0"/>
      </c:catAx>
      <c:valAx>
        <c:axId val="151948011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1947678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 err="1" smtClean="0"/>
              <a:t>TCASU</a:t>
            </a:r>
            <a:endParaRPr lang="en-GB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7207832573559884E-2"/>
          <c:y val="0.13437110245409362"/>
          <c:w val="0.79078567481696349"/>
          <c:h val="0.6921360600544892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Very Good</c:v>
                </c:pt>
              </c:strCache>
            </c:strRef>
          </c:tx>
          <c:spPr>
            <a:solidFill>
              <a:srgbClr val="4F81BD"/>
            </a:solidFill>
            <a:ln>
              <a:noFill/>
            </a:ln>
            <a:effectLst/>
          </c:spPr>
          <c:invertIfNegative val="1"/>
          <c:cat>
            <c:numRef>
              <c:f>Sheet1!$A$2:$A$8</c:f>
              <c:numCache>
                <c:formatCode>General</c:formatCode>
                <c:ptCount val="7"/>
              </c:numCache>
            </c:numRef>
          </c:cat>
          <c:val>
            <c:numRef>
              <c:f>Sheet1!$B$2:$B$8</c:f>
              <c:numCache>
                <c:formatCode>General</c:formatCode>
                <c:ptCount val="7"/>
                <c:pt idx="0">
                  <c:v>67</c:v>
                </c:pt>
                <c:pt idx="1">
                  <c:v>75</c:v>
                </c:pt>
                <c:pt idx="2">
                  <c:v>50</c:v>
                </c:pt>
                <c:pt idx="3">
                  <c:v>42</c:v>
                </c:pt>
                <c:pt idx="4">
                  <c:v>42</c:v>
                </c:pt>
                <c:pt idx="5">
                  <c:v>17</c:v>
                </c:pt>
                <c:pt idx="6">
                  <c:v>58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/>
                </c14:spPr>
              </c14:invertSolidFillFmt>
            </c:ext>
            <c:ext xmlns:c16="http://schemas.microsoft.com/office/drawing/2014/chart" uri="{C3380CC4-5D6E-409C-BE32-E72D297353CC}">
              <c16:uniqueId val="{00000000-A303-4ADB-8D34-08EB16A5191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Excellent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Sheet1!$A$2:$A$8</c:f>
              <c:numCache>
                <c:formatCode>General</c:formatCode>
                <c:ptCount val="7"/>
              </c:numCache>
            </c:numRef>
          </c:cat>
          <c:val>
            <c:numRef>
              <c:f>Sheet1!$C$2:$C$8</c:f>
              <c:numCache>
                <c:formatCode>General</c:formatCode>
                <c:ptCount val="7"/>
                <c:pt idx="0">
                  <c:v>25</c:v>
                </c:pt>
                <c:pt idx="1">
                  <c:v>25</c:v>
                </c:pt>
                <c:pt idx="2">
                  <c:v>50</c:v>
                </c:pt>
                <c:pt idx="3">
                  <c:v>58</c:v>
                </c:pt>
                <c:pt idx="4">
                  <c:v>50</c:v>
                </c:pt>
                <c:pt idx="5">
                  <c:v>83</c:v>
                </c:pt>
                <c:pt idx="6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303-4ADB-8D34-08EB16A519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519476783"/>
        <c:axId val="1519480111"/>
        <c:extLst>
          <c:ext xmlns:c15="http://schemas.microsoft.com/office/drawing/2012/chart" uri="{02D57815-91ED-43cb-92C2-25804820EDAC}">
            <c15:filteredBar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Sheet1!$D$1</c15:sqref>
                        </c15:formulaRef>
                      </c:ext>
                    </c:extLst>
                    <c:strCache>
                      <c:ptCount val="1"/>
                      <c:pt idx="0">
                        <c:v>Column1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>
                      <c:ext uri="{02D57815-91ED-43cb-92C2-25804820EDAC}">
                        <c15:formulaRef>
                          <c15:sqref>Sheet1!$A$2:$A$8</c15:sqref>
                        </c15:formulaRef>
                      </c:ext>
                    </c:extLst>
                    <c:numCache>
                      <c:formatCode>General</c:formatCode>
                      <c:ptCount val="7"/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Sheet1!$D$2:$D$8</c15:sqref>
                        </c15:formulaRef>
                      </c:ext>
                    </c:extLst>
                    <c:numCache>
                      <c:formatCode>General</c:formatCode>
                      <c:ptCount val="7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2-A303-4ADB-8D34-08EB16A51912}"/>
                  </c:ext>
                </c:extLst>
              </c15:ser>
            </c15:filteredBarSeries>
          </c:ext>
        </c:extLst>
      </c:barChart>
      <c:catAx>
        <c:axId val="151947678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19480111"/>
        <c:crosses val="autoZero"/>
        <c:auto val="1"/>
        <c:lblAlgn val="ctr"/>
        <c:lblOffset val="100"/>
        <c:noMultiLvlLbl val="0"/>
      </c:catAx>
      <c:valAx>
        <c:axId val="1519480111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1947678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 smtClean="0"/>
              <a:t>UNI (June ’19)</a:t>
            </a:r>
            <a:endParaRPr lang="en-GB" dirty="0"/>
          </a:p>
        </c:rich>
      </c:tx>
      <c:layout>
        <c:manualLayout>
          <c:xMode val="edge"/>
          <c:yMode val="edge"/>
          <c:x val="0.53044214289231484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Very Good</c:v>
                </c:pt>
              </c:strCache>
            </c:strRef>
          </c:tx>
          <c:spPr>
            <a:solidFill>
              <a:srgbClr val="4F81BD"/>
            </a:solidFill>
            <a:ln>
              <a:noFill/>
            </a:ln>
            <a:effectLst/>
          </c:spPr>
          <c:invertIfNegative val="1"/>
          <c:cat>
            <c:strRef>
              <c:f>Sheet1!$A$2:$A$8</c:f>
              <c:strCache>
                <c:ptCount val="7"/>
                <c:pt idx="0">
                  <c:v>Access to literature</c:v>
                </c:pt>
                <c:pt idx="1">
                  <c:v>Working conditions</c:v>
                </c:pt>
                <c:pt idx="2">
                  <c:v>Fulfilment of expectations</c:v>
                </c:pt>
                <c:pt idx="3">
                  <c:v>Interest of teaching staff in quality</c:v>
                </c:pt>
                <c:pt idx="4">
                  <c:v>Learning obligations</c:v>
                </c:pt>
                <c:pt idx="5">
                  <c:v>Quality of teaching</c:v>
                </c:pt>
                <c:pt idx="6">
                  <c:v>Quality of teaching material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45</c:v>
                </c:pt>
                <c:pt idx="1">
                  <c:v>40</c:v>
                </c:pt>
                <c:pt idx="2">
                  <c:v>20</c:v>
                </c:pt>
                <c:pt idx="3">
                  <c:v>50</c:v>
                </c:pt>
                <c:pt idx="4">
                  <c:v>30</c:v>
                </c:pt>
                <c:pt idx="5">
                  <c:v>35</c:v>
                </c:pt>
                <c:pt idx="6">
                  <c:v>35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/>
                </c14:spPr>
              </c14:invertSolidFillFmt>
            </c:ext>
            <c:ext xmlns:c16="http://schemas.microsoft.com/office/drawing/2014/chart" uri="{C3380CC4-5D6E-409C-BE32-E72D297353CC}">
              <c16:uniqueId val="{00000000-4B34-45A3-A3E6-AF478E7A138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Excellent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Access to literature</c:v>
                </c:pt>
                <c:pt idx="1">
                  <c:v>Working conditions</c:v>
                </c:pt>
                <c:pt idx="2">
                  <c:v>Fulfilment of expectations</c:v>
                </c:pt>
                <c:pt idx="3">
                  <c:v>Interest of teaching staff in quality</c:v>
                </c:pt>
                <c:pt idx="4">
                  <c:v>Learning obligations</c:v>
                </c:pt>
                <c:pt idx="5">
                  <c:v>Quality of teaching</c:v>
                </c:pt>
                <c:pt idx="6">
                  <c:v>Quality of teaching material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55</c:v>
                </c:pt>
                <c:pt idx="1">
                  <c:v>60</c:v>
                </c:pt>
                <c:pt idx="2">
                  <c:v>80</c:v>
                </c:pt>
                <c:pt idx="3">
                  <c:v>50</c:v>
                </c:pt>
                <c:pt idx="4">
                  <c:v>60</c:v>
                </c:pt>
                <c:pt idx="5">
                  <c:v>55</c:v>
                </c:pt>
                <c:pt idx="6">
                  <c:v>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B34-45A3-A3E6-AF478E7A13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519476783"/>
        <c:axId val="1519480111"/>
        <c:extLst>
          <c:ext xmlns:c15="http://schemas.microsoft.com/office/drawing/2012/chart" uri="{02D57815-91ED-43cb-92C2-25804820EDAC}">
            <c15:filteredBar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Sheet1!$D$1</c15:sqref>
                        </c15:formulaRef>
                      </c:ext>
                    </c:extLst>
                    <c:strCache>
                      <c:ptCount val="1"/>
                      <c:pt idx="0">
                        <c:v>Column1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Sheet1!$A$2:$A$8</c15:sqref>
                        </c15:formulaRef>
                      </c:ext>
                    </c:extLst>
                    <c:strCache>
                      <c:ptCount val="7"/>
                      <c:pt idx="0">
                        <c:v>Access to literature</c:v>
                      </c:pt>
                      <c:pt idx="1">
                        <c:v>Working conditions</c:v>
                      </c:pt>
                      <c:pt idx="2">
                        <c:v>Fulfilment of expectations</c:v>
                      </c:pt>
                      <c:pt idx="3">
                        <c:v>Interest of teaching staff in quality</c:v>
                      </c:pt>
                      <c:pt idx="4">
                        <c:v>Learning obligations</c:v>
                      </c:pt>
                      <c:pt idx="5">
                        <c:v>Quality of teaching</c:v>
                      </c:pt>
                      <c:pt idx="6">
                        <c:v>Quality of teaching material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Sheet1!$D$2:$D$8</c15:sqref>
                        </c15:formulaRef>
                      </c:ext>
                    </c:extLst>
                    <c:numCache>
                      <c:formatCode>General</c:formatCode>
                      <c:ptCount val="7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2-4B34-45A3-A3E6-AF478E7A138A}"/>
                  </c:ext>
                </c:extLst>
              </c15:ser>
            </c15:filteredBarSeries>
          </c:ext>
        </c:extLst>
      </c:barChart>
      <c:catAx>
        <c:axId val="151947678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19480111"/>
        <c:crosses val="autoZero"/>
        <c:auto val="1"/>
        <c:lblAlgn val="ctr"/>
        <c:lblOffset val="100"/>
        <c:noMultiLvlLbl val="0"/>
      </c:catAx>
      <c:valAx>
        <c:axId val="1519480111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19476783"/>
        <c:crosses val="autoZero"/>
        <c:crossBetween val="between"/>
        <c:majorUnit val="50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 err="1" smtClean="0"/>
              <a:t>UNSA</a:t>
            </a:r>
            <a:endParaRPr lang="en-GB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Very Good</c:v>
                </c:pt>
              </c:strCache>
            </c:strRef>
          </c:tx>
          <c:spPr>
            <a:solidFill>
              <a:srgbClr val="4F81BD"/>
            </a:solidFill>
            <a:ln>
              <a:noFill/>
            </a:ln>
            <a:effectLst/>
          </c:spPr>
          <c:invertIfNegative val="1"/>
          <c:cat>
            <c:numRef>
              <c:f>Sheet1!$A$2:$A$8</c:f>
              <c:numCache>
                <c:formatCode>General</c:formatCode>
                <c:ptCount val="7"/>
              </c:numCache>
            </c:numRef>
          </c:cat>
          <c:val>
            <c:numRef>
              <c:f>Sheet1!$B$2:$B$8</c:f>
              <c:numCache>
                <c:formatCode>General</c:formatCode>
                <c:ptCount val="7"/>
                <c:pt idx="0">
                  <c:v>63</c:v>
                </c:pt>
                <c:pt idx="1">
                  <c:v>32</c:v>
                </c:pt>
                <c:pt idx="2">
                  <c:v>68</c:v>
                </c:pt>
                <c:pt idx="3">
                  <c:v>63</c:v>
                </c:pt>
                <c:pt idx="4">
                  <c:v>42</c:v>
                </c:pt>
                <c:pt idx="5">
                  <c:v>58</c:v>
                </c:pt>
                <c:pt idx="6">
                  <c:v>37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/>
                </c14:spPr>
              </c14:invertSolidFillFmt>
            </c:ext>
            <c:ext xmlns:c16="http://schemas.microsoft.com/office/drawing/2014/chart" uri="{C3380CC4-5D6E-409C-BE32-E72D297353CC}">
              <c16:uniqueId val="{00000000-EF32-499D-9A77-C270865CAD9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Excellent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Sheet1!$A$2:$A$8</c:f>
              <c:numCache>
                <c:formatCode>General</c:formatCode>
                <c:ptCount val="7"/>
              </c:numCache>
            </c:numRef>
          </c:cat>
          <c:val>
            <c:numRef>
              <c:f>Sheet1!$C$2:$C$8</c:f>
              <c:numCache>
                <c:formatCode>General</c:formatCode>
                <c:ptCount val="7"/>
                <c:pt idx="0">
                  <c:v>32</c:v>
                </c:pt>
                <c:pt idx="1">
                  <c:v>63</c:v>
                </c:pt>
                <c:pt idx="2">
                  <c:v>21</c:v>
                </c:pt>
                <c:pt idx="3">
                  <c:v>26</c:v>
                </c:pt>
                <c:pt idx="4">
                  <c:v>42</c:v>
                </c:pt>
                <c:pt idx="5">
                  <c:v>21</c:v>
                </c:pt>
                <c:pt idx="6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F32-499D-9A77-C270865CAD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519476783"/>
        <c:axId val="1519480111"/>
        <c:extLst>
          <c:ext xmlns:c15="http://schemas.microsoft.com/office/drawing/2012/chart" uri="{02D57815-91ED-43cb-92C2-25804820EDAC}">
            <c15:filteredBar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Sheet1!$D$1</c15:sqref>
                        </c15:formulaRef>
                      </c:ext>
                    </c:extLst>
                    <c:strCache>
                      <c:ptCount val="1"/>
                      <c:pt idx="0">
                        <c:v>Column1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>
                      <c:ext uri="{02D57815-91ED-43cb-92C2-25804820EDAC}">
                        <c15:formulaRef>
                          <c15:sqref>Sheet1!$A$2:$A$8</c15:sqref>
                        </c15:formulaRef>
                      </c:ext>
                    </c:extLst>
                    <c:numCache>
                      <c:formatCode>General</c:formatCode>
                      <c:ptCount val="7"/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Sheet1!$D$2:$D$8</c15:sqref>
                        </c15:formulaRef>
                      </c:ext>
                    </c:extLst>
                    <c:numCache>
                      <c:formatCode>General</c:formatCode>
                      <c:ptCount val="7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2-EF32-499D-9A77-C270865CAD9A}"/>
                  </c:ext>
                </c:extLst>
              </c15:ser>
            </c15:filteredBarSeries>
          </c:ext>
        </c:extLst>
      </c:barChart>
      <c:catAx>
        <c:axId val="151947678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19480111"/>
        <c:crosses val="autoZero"/>
        <c:auto val="1"/>
        <c:lblAlgn val="ctr"/>
        <c:lblOffset val="100"/>
        <c:noMultiLvlLbl val="0"/>
      </c:catAx>
      <c:valAx>
        <c:axId val="151948011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1947678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 err="1" smtClean="0"/>
              <a:t>UBL</a:t>
            </a:r>
            <a:endParaRPr lang="en-GB" dirty="0"/>
          </a:p>
        </c:rich>
      </c:tx>
      <c:layout>
        <c:manualLayout>
          <c:xMode val="edge"/>
          <c:yMode val="edge"/>
          <c:x val="0.39729531768597898"/>
          <c:y val="6.7729721081542316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9265507710159966E-2"/>
          <c:y val="0.16163697936110072"/>
          <c:w val="0.78431687874561695"/>
          <c:h val="0.75808036904698417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Very Good</c:v>
                </c:pt>
              </c:strCache>
            </c:strRef>
          </c:tx>
          <c:spPr>
            <a:solidFill>
              <a:srgbClr val="4F81BD"/>
            </a:solidFill>
            <a:ln>
              <a:noFill/>
            </a:ln>
            <a:effectLst/>
          </c:spPr>
          <c:invertIfNegative val="1"/>
          <c:cat>
            <c:numRef>
              <c:f>Sheet1!$A$2:$A$8</c:f>
              <c:numCache>
                <c:formatCode>General</c:formatCode>
                <c:ptCount val="7"/>
              </c:numCache>
            </c:numRef>
          </c:cat>
          <c:val>
            <c:numRef>
              <c:f>Sheet1!$B$2:$B$8</c:f>
              <c:numCache>
                <c:formatCode>General</c:formatCode>
                <c:ptCount val="7"/>
                <c:pt idx="0">
                  <c:v>13</c:v>
                </c:pt>
                <c:pt idx="1">
                  <c:v>20</c:v>
                </c:pt>
                <c:pt idx="2">
                  <c:v>20</c:v>
                </c:pt>
                <c:pt idx="3">
                  <c:v>27</c:v>
                </c:pt>
                <c:pt idx="4">
                  <c:v>20</c:v>
                </c:pt>
                <c:pt idx="5">
                  <c:v>27</c:v>
                </c:pt>
                <c:pt idx="6">
                  <c:v>20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/>
                </c14:spPr>
              </c14:invertSolidFillFmt>
            </c:ext>
            <c:ext xmlns:c16="http://schemas.microsoft.com/office/drawing/2014/chart" uri="{C3380CC4-5D6E-409C-BE32-E72D297353CC}">
              <c16:uniqueId val="{00000000-6CDA-4AA8-877B-6E7155B1F7B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Excellent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Sheet1!$A$2:$A$8</c:f>
              <c:numCache>
                <c:formatCode>General</c:formatCode>
                <c:ptCount val="7"/>
              </c:numCache>
            </c:numRef>
          </c:cat>
          <c:val>
            <c:numRef>
              <c:f>Sheet1!$C$2:$C$8</c:f>
              <c:numCache>
                <c:formatCode>General</c:formatCode>
                <c:ptCount val="7"/>
                <c:pt idx="0">
                  <c:v>73</c:v>
                </c:pt>
                <c:pt idx="1">
                  <c:v>73</c:v>
                </c:pt>
                <c:pt idx="2">
                  <c:v>80</c:v>
                </c:pt>
                <c:pt idx="3">
                  <c:v>67</c:v>
                </c:pt>
                <c:pt idx="4">
                  <c:v>73</c:v>
                </c:pt>
                <c:pt idx="5">
                  <c:v>73</c:v>
                </c:pt>
                <c:pt idx="6">
                  <c:v>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CDA-4AA8-877B-6E7155B1F7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519476783"/>
        <c:axId val="1519480111"/>
        <c:extLst>
          <c:ext xmlns:c15="http://schemas.microsoft.com/office/drawing/2012/chart" uri="{02D57815-91ED-43cb-92C2-25804820EDAC}">
            <c15:filteredBar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Sheet1!$D$1</c15:sqref>
                        </c15:formulaRef>
                      </c:ext>
                    </c:extLst>
                    <c:strCache>
                      <c:ptCount val="1"/>
                      <c:pt idx="0">
                        <c:v>Column1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>
                      <c:ext uri="{02D57815-91ED-43cb-92C2-25804820EDAC}">
                        <c15:formulaRef>
                          <c15:sqref>Sheet1!$A$2:$A$8</c15:sqref>
                        </c15:formulaRef>
                      </c:ext>
                    </c:extLst>
                    <c:numCache>
                      <c:formatCode>General</c:formatCode>
                      <c:ptCount val="7"/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Sheet1!$D$2:$D$8</c15:sqref>
                        </c15:formulaRef>
                      </c:ext>
                    </c:extLst>
                    <c:numCache>
                      <c:formatCode>General</c:formatCode>
                      <c:ptCount val="7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2-6CDA-4AA8-877B-6E7155B1F7B7}"/>
                  </c:ext>
                </c:extLst>
              </c15:ser>
            </c15:filteredBarSeries>
          </c:ext>
        </c:extLst>
      </c:barChart>
      <c:catAx>
        <c:axId val="151947678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19480111"/>
        <c:crosses val="autoZero"/>
        <c:auto val="1"/>
        <c:lblAlgn val="ctr"/>
        <c:lblOffset val="100"/>
        <c:noMultiLvlLbl val="0"/>
      </c:catAx>
      <c:valAx>
        <c:axId val="1519480111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1947678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 err="1" smtClean="0"/>
              <a:t>TCASU</a:t>
            </a:r>
            <a:endParaRPr lang="en-GB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7207832573559884E-2"/>
          <c:y val="0.13437110245409362"/>
          <c:w val="0.79078567481696349"/>
          <c:h val="0.6921360600544892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Very Good</c:v>
                </c:pt>
              </c:strCache>
            </c:strRef>
          </c:tx>
          <c:spPr>
            <a:solidFill>
              <a:srgbClr val="4F81BD"/>
            </a:solidFill>
            <a:ln>
              <a:noFill/>
            </a:ln>
            <a:effectLst/>
          </c:spPr>
          <c:invertIfNegative val="1"/>
          <c:cat>
            <c:numRef>
              <c:f>Sheet1!$A$2:$A$8</c:f>
              <c:numCache>
                <c:formatCode>General</c:formatCode>
                <c:ptCount val="7"/>
              </c:numCache>
            </c:numRef>
          </c:cat>
          <c:val>
            <c:numRef>
              <c:f>Sheet1!$B$2:$B$8</c:f>
              <c:numCache>
                <c:formatCode>General</c:formatCode>
                <c:ptCount val="7"/>
                <c:pt idx="0">
                  <c:v>42</c:v>
                </c:pt>
                <c:pt idx="1">
                  <c:v>75</c:v>
                </c:pt>
                <c:pt idx="2">
                  <c:v>17</c:v>
                </c:pt>
                <c:pt idx="3">
                  <c:v>50</c:v>
                </c:pt>
                <c:pt idx="4">
                  <c:v>33</c:v>
                </c:pt>
                <c:pt idx="5">
                  <c:v>33</c:v>
                </c:pt>
                <c:pt idx="6">
                  <c:v>25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/>
                </c14:spPr>
              </c14:invertSolidFillFmt>
            </c:ext>
            <c:ext xmlns:c16="http://schemas.microsoft.com/office/drawing/2014/chart" uri="{C3380CC4-5D6E-409C-BE32-E72D297353CC}">
              <c16:uniqueId val="{00000000-A303-4ADB-8D34-08EB16A5191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Excellent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Sheet1!$A$2:$A$8</c:f>
              <c:numCache>
                <c:formatCode>General</c:formatCode>
                <c:ptCount val="7"/>
              </c:numCache>
            </c:numRef>
          </c:cat>
          <c:val>
            <c:numRef>
              <c:f>Sheet1!$C$2:$C$8</c:f>
              <c:numCache>
                <c:formatCode>General</c:formatCode>
                <c:ptCount val="7"/>
                <c:pt idx="0">
                  <c:v>50</c:v>
                </c:pt>
                <c:pt idx="1">
                  <c:v>25</c:v>
                </c:pt>
                <c:pt idx="2">
                  <c:v>75</c:v>
                </c:pt>
                <c:pt idx="3">
                  <c:v>42</c:v>
                </c:pt>
                <c:pt idx="4">
                  <c:v>67</c:v>
                </c:pt>
                <c:pt idx="5">
                  <c:v>67</c:v>
                </c:pt>
                <c:pt idx="6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303-4ADB-8D34-08EB16A519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519476783"/>
        <c:axId val="1519480111"/>
        <c:extLst>
          <c:ext xmlns:c15="http://schemas.microsoft.com/office/drawing/2012/chart" uri="{02D57815-91ED-43cb-92C2-25804820EDAC}">
            <c15:filteredBar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Sheet1!$D$1</c15:sqref>
                        </c15:formulaRef>
                      </c:ext>
                    </c:extLst>
                    <c:strCache>
                      <c:ptCount val="1"/>
                      <c:pt idx="0">
                        <c:v>Column1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>
                      <c:ext uri="{02D57815-91ED-43cb-92C2-25804820EDAC}">
                        <c15:formulaRef>
                          <c15:sqref>Sheet1!$A$2:$A$8</c15:sqref>
                        </c15:formulaRef>
                      </c:ext>
                    </c:extLst>
                    <c:numCache>
                      <c:formatCode>General</c:formatCode>
                      <c:ptCount val="7"/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Sheet1!$D$2:$D$8</c15:sqref>
                        </c15:formulaRef>
                      </c:ext>
                    </c:extLst>
                    <c:numCache>
                      <c:formatCode>General</c:formatCode>
                      <c:ptCount val="7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2-A303-4ADB-8D34-08EB16A51912}"/>
                  </c:ext>
                </c:extLst>
              </c15:ser>
            </c15:filteredBarSeries>
          </c:ext>
        </c:extLst>
      </c:barChart>
      <c:catAx>
        <c:axId val="151947678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19480111"/>
        <c:crosses val="autoZero"/>
        <c:auto val="1"/>
        <c:lblAlgn val="ctr"/>
        <c:lblOffset val="100"/>
        <c:noMultiLvlLbl val="0"/>
      </c:catAx>
      <c:valAx>
        <c:axId val="1519480111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1947678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 smtClean="0"/>
              <a:t>UNI (June ’19)</a:t>
            </a:r>
            <a:endParaRPr lang="en-GB" dirty="0"/>
          </a:p>
        </c:rich>
      </c:tx>
      <c:layout>
        <c:manualLayout>
          <c:xMode val="edge"/>
          <c:yMode val="edge"/>
          <c:x val="0.50632631264973882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Very Good</c:v>
                </c:pt>
              </c:strCache>
            </c:strRef>
          </c:tx>
          <c:spPr>
            <a:solidFill>
              <a:srgbClr val="4F81BD"/>
            </a:solidFill>
            <a:ln>
              <a:noFill/>
            </a:ln>
            <a:effectLst/>
          </c:spPr>
          <c:invertIfNegative val="1"/>
          <c:cat>
            <c:strRef>
              <c:f>Sheet1!$A$2:$A$8</c:f>
              <c:strCache>
                <c:ptCount val="7"/>
                <c:pt idx="0">
                  <c:v>Practical exercises</c:v>
                </c:pt>
                <c:pt idx="1">
                  <c:v>Laboratory equipment</c:v>
                </c:pt>
                <c:pt idx="2">
                  <c:v>Tempo</c:v>
                </c:pt>
                <c:pt idx="3">
                  <c:v>Scope of material</c:v>
                </c:pt>
                <c:pt idx="4">
                  <c:v>Manner of presentation</c:v>
                </c:pt>
                <c:pt idx="5">
                  <c:v>Expectations were met</c:v>
                </c:pt>
                <c:pt idx="6">
                  <c:v>Overall impression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40</c:v>
                </c:pt>
                <c:pt idx="1">
                  <c:v>55</c:v>
                </c:pt>
                <c:pt idx="2">
                  <c:v>55</c:v>
                </c:pt>
                <c:pt idx="3">
                  <c:v>15</c:v>
                </c:pt>
                <c:pt idx="4">
                  <c:v>65</c:v>
                </c:pt>
                <c:pt idx="5">
                  <c:v>20</c:v>
                </c:pt>
                <c:pt idx="6">
                  <c:v>10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/>
                </c14:spPr>
              </c14:invertSolidFillFmt>
            </c:ext>
            <c:ext xmlns:c16="http://schemas.microsoft.com/office/drawing/2014/chart" uri="{C3380CC4-5D6E-409C-BE32-E72D297353CC}">
              <c16:uniqueId val="{00000000-4B34-45A3-A3E6-AF478E7A138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Excellent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Practical exercises</c:v>
                </c:pt>
                <c:pt idx="1">
                  <c:v>Laboratory equipment</c:v>
                </c:pt>
                <c:pt idx="2">
                  <c:v>Tempo</c:v>
                </c:pt>
                <c:pt idx="3">
                  <c:v>Scope of material</c:v>
                </c:pt>
                <c:pt idx="4">
                  <c:v>Manner of presentation</c:v>
                </c:pt>
                <c:pt idx="5">
                  <c:v>Expectations were met</c:v>
                </c:pt>
                <c:pt idx="6">
                  <c:v>Overall impression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55</c:v>
                </c:pt>
                <c:pt idx="1">
                  <c:v>45</c:v>
                </c:pt>
                <c:pt idx="2">
                  <c:v>35</c:v>
                </c:pt>
                <c:pt idx="3">
                  <c:v>85</c:v>
                </c:pt>
                <c:pt idx="4">
                  <c:v>30</c:v>
                </c:pt>
                <c:pt idx="5">
                  <c:v>80</c:v>
                </c:pt>
                <c:pt idx="6">
                  <c:v>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B34-45A3-A3E6-AF478E7A13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519476783"/>
        <c:axId val="1519480111"/>
        <c:extLst>
          <c:ext xmlns:c15="http://schemas.microsoft.com/office/drawing/2012/chart" uri="{02D57815-91ED-43cb-92C2-25804820EDAC}">
            <c15:filteredBar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Sheet1!$D$1</c15:sqref>
                        </c15:formulaRef>
                      </c:ext>
                    </c:extLst>
                    <c:strCache>
                      <c:ptCount val="1"/>
                      <c:pt idx="0">
                        <c:v>Column1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Sheet1!$A$2:$A$8</c15:sqref>
                        </c15:formulaRef>
                      </c:ext>
                    </c:extLst>
                    <c:strCache>
                      <c:ptCount val="7"/>
                      <c:pt idx="0">
                        <c:v>Practical exercises</c:v>
                      </c:pt>
                      <c:pt idx="1">
                        <c:v>Laboratory equipment</c:v>
                      </c:pt>
                      <c:pt idx="2">
                        <c:v>Tempo</c:v>
                      </c:pt>
                      <c:pt idx="3">
                        <c:v>Scope of material</c:v>
                      </c:pt>
                      <c:pt idx="4">
                        <c:v>Manner of presentation</c:v>
                      </c:pt>
                      <c:pt idx="5">
                        <c:v>Expectations were met</c:v>
                      </c:pt>
                      <c:pt idx="6">
                        <c:v>Overall impression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Sheet1!$D$2:$D$8</c15:sqref>
                        </c15:formulaRef>
                      </c:ext>
                    </c:extLst>
                    <c:numCache>
                      <c:formatCode>General</c:formatCode>
                      <c:ptCount val="7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2-4B34-45A3-A3E6-AF478E7A138A}"/>
                  </c:ext>
                </c:extLst>
              </c15:ser>
            </c15:filteredBarSeries>
          </c:ext>
        </c:extLst>
      </c:barChart>
      <c:catAx>
        <c:axId val="151947678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19480111"/>
        <c:crosses val="autoZero"/>
        <c:auto val="1"/>
        <c:lblAlgn val="ctr"/>
        <c:lblOffset val="100"/>
        <c:noMultiLvlLbl val="0"/>
      </c:catAx>
      <c:valAx>
        <c:axId val="1519480111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19476783"/>
        <c:crosses val="autoZero"/>
        <c:crossBetween val="between"/>
        <c:majorUnit val="50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 err="1" smtClean="0"/>
              <a:t>UNSA</a:t>
            </a:r>
            <a:endParaRPr lang="en-GB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Very Good</c:v>
                </c:pt>
              </c:strCache>
            </c:strRef>
          </c:tx>
          <c:spPr>
            <a:solidFill>
              <a:srgbClr val="4F81BD"/>
            </a:solidFill>
            <a:ln>
              <a:noFill/>
            </a:ln>
            <a:effectLst/>
          </c:spPr>
          <c:invertIfNegative val="1"/>
          <c:cat>
            <c:numRef>
              <c:f>Sheet1!$A$2:$A$8</c:f>
              <c:numCache>
                <c:formatCode>General</c:formatCode>
                <c:ptCount val="7"/>
              </c:numCache>
            </c:numRef>
          </c:cat>
          <c:val>
            <c:numRef>
              <c:f>Sheet1!$B$2:$B$8</c:f>
              <c:numCache>
                <c:formatCode>General</c:formatCode>
                <c:ptCount val="7"/>
                <c:pt idx="0">
                  <c:v>26</c:v>
                </c:pt>
                <c:pt idx="1">
                  <c:v>21</c:v>
                </c:pt>
                <c:pt idx="2">
                  <c:v>58</c:v>
                </c:pt>
                <c:pt idx="3">
                  <c:v>63</c:v>
                </c:pt>
                <c:pt idx="4">
                  <c:v>79</c:v>
                </c:pt>
                <c:pt idx="5">
                  <c:v>58</c:v>
                </c:pt>
                <c:pt idx="6">
                  <c:v>47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/>
                </c14:spPr>
              </c14:invertSolidFillFmt>
            </c:ext>
            <c:ext xmlns:c16="http://schemas.microsoft.com/office/drawing/2014/chart" uri="{C3380CC4-5D6E-409C-BE32-E72D297353CC}">
              <c16:uniqueId val="{00000000-EF32-499D-9A77-C270865CAD9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Excellent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Sheet1!$A$2:$A$8</c:f>
              <c:numCache>
                <c:formatCode>General</c:formatCode>
                <c:ptCount val="7"/>
              </c:numCache>
            </c:numRef>
          </c:cat>
          <c:val>
            <c:numRef>
              <c:f>Sheet1!$C$2:$C$8</c:f>
              <c:numCache>
                <c:formatCode>General</c:formatCode>
                <c:ptCount val="7"/>
                <c:pt idx="0">
                  <c:v>16</c:v>
                </c:pt>
                <c:pt idx="1">
                  <c:v>32</c:v>
                </c:pt>
                <c:pt idx="2">
                  <c:v>16</c:v>
                </c:pt>
                <c:pt idx="3">
                  <c:v>32</c:v>
                </c:pt>
                <c:pt idx="4">
                  <c:v>21</c:v>
                </c:pt>
                <c:pt idx="5">
                  <c:v>26</c:v>
                </c:pt>
                <c:pt idx="6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F32-499D-9A77-C270865CAD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519476783"/>
        <c:axId val="1519480111"/>
        <c:extLst>
          <c:ext xmlns:c15="http://schemas.microsoft.com/office/drawing/2012/chart" uri="{02D57815-91ED-43cb-92C2-25804820EDAC}">
            <c15:filteredBar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Sheet1!$D$1</c15:sqref>
                        </c15:formulaRef>
                      </c:ext>
                    </c:extLst>
                    <c:strCache>
                      <c:ptCount val="1"/>
                      <c:pt idx="0">
                        <c:v>Column1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>
                      <c:ext uri="{02D57815-91ED-43cb-92C2-25804820EDAC}">
                        <c15:formulaRef>
                          <c15:sqref>Sheet1!$A$2:$A$8</c15:sqref>
                        </c15:formulaRef>
                      </c:ext>
                    </c:extLst>
                    <c:numCache>
                      <c:formatCode>General</c:formatCode>
                      <c:ptCount val="7"/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Sheet1!$D$2:$D$8</c15:sqref>
                        </c15:formulaRef>
                      </c:ext>
                    </c:extLst>
                    <c:numCache>
                      <c:formatCode>General</c:formatCode>
                      <c:ptCount val="7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2-EF32-499D-9A77-C270865CAD9A}"/>
                  </c:ext>
                </c:extLst>
              </c15:ser>
            </c15:filteredBarSeries>
          </c:ext>
        </c:extLst>
      </c:barChart>
      <c:catAx>
        <c:axId val="151947678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19480111"/>
        <c:crosses val="autoZero"/>
        <c:auto val="1"/>
        <c:lblAlgn val="ctr"/>
        <c:lblOffset val="100"/>
        <c:noMultiLvlLbl val="0"/>
      </c:catAx>
      <c:valAx>
        <c:axId val="1519480111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1947678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4AA7C2-E8DC-467C-9833-F833067453C2}" type="datetimeFigureOut">
              <a:rPr lang="en-US" smtClean="0"/>
              <a:pPr/>
              <a:t>9/4/2019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1A8E8C-7000-4BD7-A278-0C13557904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086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350BE-36FB-48B8-BC3B-BF82FA8A4B16}" type="datetime1">
              <a:rPr lang="en-US" smtClean="0"/>
              <a:pPr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8D951-FD7A-4EA6-9971-BA4650F5F282}" type="datetime1">
              <a:rPr lang="en-US" smtClean="0"/>
              <a:pPr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DA1A-1160-4810-A009-9384DF143964}" type="datetime1">
              <a:rPr lang="en-US" smtClean="0"/>
              <a:pPr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B8CA7-DF52-4574-B28B-BF67C425F74E}" type="datetime1">
              <a:rPr lang="en-US" smtClean="0"/>
              <a:pPr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F388C-ACCE-4EF5-AD2C-86A2C6495869}" type="datetime1">
              <a:rPr lang="en-US" smtClean="0"/>
              <a:pPr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4038600" cy="3992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2A2DB-E9A4-4F11-9A97-3D805873123B}" type="datetime1">
              <a:rPr lang="en-US" smtClean="0"/>
              <a:pPr/>
              <a:t>9/4/2019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572000" y="2133600"/>
            <a:ext cx="4114800" cy="3992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33600"/>
            <a:ext cx="4040188" cy="457200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2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66999"/>
            <a:ext cx="4040188" cy="3459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133600"/>
            <a:ext cx="4041775" cy="457200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2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6999"/>
            <a:ext cx="4041775" cy="3459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039D-4B07-4C92-99B2-D30586816A68}" type="datetime1">
              <a:rPr lang="en-US" smtClean="0"/>
              <a:pPr/>
              <a:t>9/4/2019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C0F6-D106-4D90-B6A1-515B7FD8F0C8}" type="datetime1">
              <a:rPr lang="en-US" smtClean="0"/>
              <a:pPr/>
              <a:t>9/4/2019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B9723-2437-47C8-833A-EDB2EBB6A5A1}" type="datetime1">
              <a:rPr lang="en-US" smtClean="0"/>
              <a:pPr/>
              <a:t>9/4/2019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5C9E6-3B8B-4571-9128-858A99C98B86}" type="datetime1">
              <a:rPr lang="en-US" smtClean="0"/>
              <a:pPr/>
              <a:t>9/4/2019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141EB-C6BD-49FF-BC05-BF0312C62789}" type="datetime1">
              <a:rPr lang="en-US" smtClean="0"/>
              <a:pPr/>
              <a:t>9/4/2019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33600"/>
            <a:ext cx="8229600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1E575-74B0-4F22-8519-3F96FB7A2B3A}" type="datetime1">
              <a:rPr lang="en-US" smtClean="0"/>
              <a:pPr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final_color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 userDrawn="1"/>
        </p:nvSpPr>
        <p:spPr>
          <a:xfrm>
            <a:off x="621506" y="609601"/>
            <a:ext cx="7772400" cy="457200"/>
          </a:xfrm>
          <a:prstGeom prst="rect">
            <a:avLst/>
          </a:prstGeom>
        </p:spPr>
        <p:txBody>
          <a:bodyPr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8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10668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eu_flag_co_funded_pos_[rgb]_right.jpg"/>
          <p:cNvPicPr/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lang="en-US" sz="3600" kern="0" dirty="0" smtClean="0">
          <a:solidFill>
            <a:srgbClr val="002060"/>
          </a:solidFill>
          <a:latin typeface="Book Antiqua" panose="020406020503050303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jpeg"/><Relationship Id="rId16" Type="http://schemas.openxmlformats.org/officeDocument/2006/relationships/image" Target="../media/image1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24200" y="2971800"/>
            <a:ext cx="2895600" cy="13716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25328"/>
            <a:ext cx="6400800" cy="1143000"/>
          </a:xfrm>
        </p:spPr>
        <p:txBody>
          <a:bodyPr>
            <a:noAutofit/>
          </a:bodyPr>
          <a:lstStyle/>
          <a:p>
            <a:r>
              <a:rPr lang="en-GB" sz="2800" b="1" dirty="0" smtClean="0">
                <a:solidFill>
                  <a:srgbClr val="419182"/>
                </a:solidFill>
                <a:latin typeface="Book Antiqua" panose="02040602050305030304" pitchFamily="18" charset="0"/>
              </a:rPr>
              <a:t>Self-evaluation of masters curricula </a:t>
            </a:r>
            <a:endParaRPr lang="bs-Latn-BA" sz="2800" b="1" dirty="0">
              <a:solidFill>
                <a:srgbClr val="419182"/>
              </a:solidFill>
              <a:latin typeface="Book Antiqua" panose="02040602050305030304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85800" y="4572000"/>
            <a:ext cx="777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Dr.</a:t>
            </a:r>
            <a:r>
              <a:rPr lang="en-GB" sz="2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Simon McCarthy</a:t>
            </a:r>
            <a:endParaRPr lang="bs-Latn-BA" sz="2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3352800" y="3733800"/>
            <a:ext cx="2325688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bs-Latn-BA" sz="18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pic>
        <p:nvPicPr>
          <p:cNvPr id="15" name="Picture 14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228600"/>
            <a:ext cx="2362200" cy="762000"/>
          </a:xfrm>
          <a:prstGeom prst="rect">
            <a:avLst/>
          </a:prstGeom>
        </p:spPr>
      </p:pic>
      <p:sp>
        <p:nvSpPr>
          <p:cNvPr id="16" name="Title 1"/>
          <p:cNvSpPr txBox="1">
            <a:spLocks/>
          </p:cNvSpPr>
          <p:nvPr/>
        </p:nvSpPr>
        <p:spPr>
          <a:xfrm>
            <a:off x="685800" y="5257800"/>
            <a:ext cx="777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4th September 2019</a:t>
            </a:r>
            <a:endParaRPr lang="bs-Latn-BA" sz="18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pic>
        <p:nvPicPr>
          <p:cNvPr id="1026" name="Picture 2" descr="http://www.natrisk.ni.ac.rs/images/logos/tuc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43800" y="5894798"/>
            <a:ext cx="641435" cy="810802"/>
          </a:xfrm>
          <a:prstGeom prst="rect">
            <a:avLst/>
          </a:prstGeom>
          <a:noFill/>
        </p:spPr>
      </p:pic>
      <p:pic>
        <p:nvPicPr>
          <p:cNvPr id="1028" name="Picture 4" descr="http://www.natrisk.ni.ac.rs/images/logos/uniNI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6096000"/>
            <a:ext cx="685800" cy="685800"/>
          </a:xfrm>
          <a:prstGeom prst="rect">
            <a:avLst/>
          </a:prstGeom>
          <a:noFill/>
        </p:spPr>
      </p:pic>
      <p:pic>
        <p:nvPicPr>
          <p:cNvPr id="1030" name="Picture 6" descr="http://www.natrisk.ni.ac.rs/images/logos/boku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14400" y="5943600"/>
            <a:ext cx="914400" cy="914400"/>
          </a:xfrm>
          <a:prstGeom prst="rect">
            <a:avLst/>
          </a:prstGeom>
          <a:noFill/>
        </p:spPr>
      </p:pic>
      <p:pic>
        <p:nvPicPr>
          <p:cNvPr id="1032" name="Picture 8" descr="http://www.natrisk.ni.ac.rs/images/logos/Middlesex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812524" y="6096000"/>
            <a:ext cx="625876" cy="685800"/>
          </a:xfrm>
          <a:prstGeom prst="rect">
            <a:avLst/>
          </a:prstGeom>
          <a:noFill/>
        </p:spPr>
      </p:pic>
      <p:pic>
        <p:nvPicPr>
          <p:cNvPr id="1034" name="Picture 10" descr="http://www.natrisk.ni.ac.rs/images/logos/kpa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514600" y="6019800"/>
            <a:ext cx="609600" cy="751561"/>
          </a:xfrm>
          <a:prstGeom prst="rect">
            <a:avLst/>
          </a:prstGeom>
          <a:noFill/>
        </p:spPr>
      </p:pic>
      <p:pic>
        <p:nvPicPr>
          <p:cNvPr id="1036" name="Picture 12" descr="http://www.natrisk.ni.ac.rs/images/logos/prUNI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180579" y="6096000"/>
            <a:ext cx="553221" cy="609600"/>
          </a:xfrm>
          <a:prstGeom prst="rect">
            <a:avLst/>
          </a:prstGeom>
          <a:noFill/>
        </p:spPr>
      </p:pic>
      <p:pic>
        <p:nvPicPr>
          <p:cNvPr id="1038" name="Picture 14" descr="http://www.natrisk.ni.ac.rs/images/logos/unsa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810000" y="6096000"/>
            <a:ext cx="609600" cy="609600"/>
          </a:xfrm>
          <a:prstGeom prst="rect">
            <a:avLst/>
          </a:prstGeom>
          <a:noFill/>
        </p:spPr>
      </p:pic>
      <p:pic>
        <p:nvPicPr>
          <p:cNvPr id="1040" name="Picture 16" descr="http://www.natrisk.ni.ac.rs/images/logos/muprs.pn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495800" y="6096000"/>
            <a:ext cx="533400" cy="603850"/>
          </a:xfrm>
          <a:prstGeom prst="rect">
            <a:avLst/>
          </a:prstGeom>
          <a:noFill/>
        </p:spPr>
      </p:pic>
      <p:pic>
        <p:nvPicPr>
          <p:cNvPr id="1042" name="Picture 18" descr="http://www.natrisk.ni.ac.rs/images/logos/vts.png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5121166" y="6096000"/>
            <a:ext cx="593834" cy="609600"/>
          </a:xfrm>
          <a:prstGeom prst="rect">
            <a:avLst/>
          </a:prstGeom>
          <a:noFill/>
        </p:spPr>
      </p:pic>
      <p:pic>
        <p:nvPicPr>
          <p:cNvPr id="1044" name="Picture 20" descr="http://www.natrisk.ni.ac.rs/images/logos/uniME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791200" y="6096000"/>
            <a:ext cx="609599" cy="609600"/>
          </a:xfrm>
          <a:prstGeom prst="rect">
            <a:avLst/>
          </a:prstGeom>
          <a:noFill/>
        </p:spPr>
      </p:pic>
      <p:pic>
        <p:nvPicPr>
          <p:cNvPr id="1046" name="Picture 22" descr="http://www.natrisk.ni.ac.rs/images/logos/uniOBUDA.pn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6400800" y="5943600"/>
            <a:ext cx="627529" cy="762000"/>
          </a:xfrm>
          <a:prstGeom prst="rect">
            <a:avLst/>
          </a:prstGeom>
          <a:noFill/>
        </p:spPr>
      </p:pic>
      <p:pic>
        <p:nvPicPr>
          <p:cNvPr id="1050" name="Picture 26" descr="http://www.natrisk.ni.ac.rs/images/logos/RHMZ.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185235" y="6019800"/>
            <a:ext cx="685799" cy="685799"/>
          </a:xfrm>
          <a:prstGeom prst="rect">
            <a:avLst/>
          </a:prstGeom>
          <a:noFill/>
        </p:spPr>
      </p:pic>
      <p:pic>
        <p:nvPicPr>
          <p:cNvPr id="2" name="Picture 1" descr="UO grb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010400" y="6091471"/>
            <a:ext cx="533400" cy="614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1199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035082"/>
            <a:ext cx="8229600" cy="914400"/>
          </a:xfrm>
        </p:spPr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7"/>
            <a:ext cx="8382000" cy="4222750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Overall for all four institutions’ courses the students gave very strong positive ratings for general and expectation criteria.</a:t>
            </a:r>
          </a:p>
          <a:p>
            <a:r>
              <a:rPr lang="en-GB" u="sng" dirty="0" smtClean="0"/>
              <a:t>Within this </a:t>
            </a:r>
            <a:r>
              <a:rPr lang="en-GB" u="sng" dirty="0" smtClean="0"/>
              <a:t>very positive </a:t>
            </a:r>
            <a:r>
              <a:rPr lang="en-GB" u="sng" dirty="0" smtClean="0"/>
              <a:t>context </a:t>
            </a:r>
            <a:r>
              <a:rPr lang="en-GB" dirty="0" smtClean="0"/>
              <a:t>there are indications that institutions could focus on:</a:t>
            </a:r>
          </a:p>
          <a:p>
            <a:pPr marL="0" indent="0">
              <a:buNone/>
            </a:pPr>
            <a:endParaRPr lang="en-GB" dirty="0" smtClean="0"/>
          </a:p>
          <a:p>
            <a:pPr lvl="1"/>
            <a:endParaRPr lang="en-GB" dirty="0" smtClean="0"/>
          </a:p>
          <a:p>
            <a:pPr lvl="1"/>
            <a:r>
              <a:rPr lang="en-GB" sz="2300" dirty="0" smtClean="0"/>
              <a:t>All institutions to maintain high student satisfaction across all criteria.</a:t>
            </a:r>
          </a:p>
          <a:p>
            <a:pPr lvl="1"/>
            <a:endParaRPr lang="en-GB" sz="1100" dirty="0"/>
          </a:p>
          <a:p>
            <a:pPr lvl="1"/>
            <a:r>
              <a:rPr lang="en-GB" sz="2300" dirty="0" smtClean="0"/>
              <a:t>UNI to enhance manner of presentation, tempo and laboratory equipment. Also explore balance of course content and delivery between semesters. </a:t>
            </a:r>
            <a:endParaRPr lang="en-GB" sz="2300" dirty="0"/>
          </a:p>
          <a:p>
            <a:pPr marL="457200" lvl="1" indent="0">
              <a:buNone/>
            </a:pPr>
            <a:endParaRPr lang="en-GB" sz="1200" dirty="0" smtClean="0"/>
          </a:p>
          <a:p>
            <a:pPr lvl="1"/>
            <a:r>
              <a:rPr lang="en-GB" sz="2300" dirty="0" err="1" smtClean="0"/>
              <a:t>TCASU</a:t>
            </a:r>
            <a:r>
              <a:rPr lang="en-GB" sz="2300" dirty="0" smtClean="0"/>
              <a:t> enhancing working conditions, access to literature, laboratory equipment and quality of teaching materials.</a:t>
            </a:r>
          </a:p>
          <a:p>
            <a:pPr marL="457200" lvl="1" indent="0">
              <a:buNone/>
            </a:pPr>
            <a:endParaRPr lang="en-GB" sz="1200" dirty="0" smtClean="0"/>
          </a:p>
          <a:p>
            <a:pPr lvl="1"/>
            <a:r>
              <a:rPr lang="en-GB" sz="2300" dirty="0" err="1" smtClean="0"/>
              <a:t>UNSA</a:t>
            </a:r>
            <a:r>
              <a:rPr lang="en-GB" sz="2300" dirty="0" smtClean="0"/>
              <a:t> could improve their overall score profile perhaps by improving the practical exercises, laboratory equipment and tempo. Enhancing quality of teaching and the materials and perceived staff interest in that quality.</a:t>
            </a:r>
          </a:p>
          <a:p>
            <a:pPr marL="457200" lvl="1" indent="0">
              <a:buNone/>
            </a:pPr>
            <a:endParaRPr lang="en-GB" sz="1100" dirty="0" smtClean="0"/>
          </a:p>
          <a:p>
            <a:pPr lvl="1"/>
            <a:r>
              <a:rPr lang="en-GB" sz="2300" dirty="0" smtClean="0"/>
              <a:t>For </a:t>
            </a:r>
            <a:r>
              <a:rPr lang="en-GB" sz="2300" dirty="0" err="1" smtClean="0"/>
              <a:t>UNSA</a:t>
            </a:r>
            <a:r>
              <a:rPr lang="en-GB" sz="2300" dirty="0" smtClean="0"/>
              <a:t> and </a:t>
            </a:r>
            <a:r>
              <a:rPr lang="en-GB" sz="2300" dirty="0" err="1" smtClean="0"/>
              <a:t>UBL</a:t>
            </a:r>
            <a:r>
              <a:rPr lang="en-GB" sz="2300" dirty="0" smtClean="0"/>
              <a:t> in feedback the relevance of student mobility was questioned. The reasons could be explored further and relevant action taken. </a:t>
            </a:r>
          </a:p>
          <a:p>
            <a:pPr lvl="1"/>
            <a:endParaRPr lang="en-GB" dirty="0" smtClean="0"/>
          </a:p>
          <a:p>
            <a:pPr marL="457200" lvl="1" indent="0">
              <a:buNone/>
            </a:pPr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80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>Course Enrollment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0881435"/>
              </p:ext>
            </p:extLst>
          </p:nvPr>
        </p:nvGraphicFramePr>
        <p:xfrm>
          <a:off x="2929732" y="2455192"/>
          <a:ext cx="3623468" cy="37487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1734">
                  <a:extLst>
                    <a:ext uri="{9D8B030D-6E8A-4147-A177-3AD203B41FA5}">
                      <a16:colId xmlns:a16="http://schemas.microsoft.com/office/drawing/2014/main" val="1246137776"/>
                    </a:ext>
                  </a:extLst>
                </a:gridCol>
                <a:gridCol w="1811734">
                  <a:extLst>
                    <a:ext uri="{9D8B030D-6E8A-4147-A177-3AD203B41FA5}">
                      <a16:colId xmlns:a16="http://schemas.microsoft.com/office/drawing/2014/main" val="1621900429"/>
                    </a:ext>
                  </a:extLst>
                </a:gridCol>
              </a:tblGrid>
              <a:tr h="370789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Institution</a:t>
                      </a:r>
                      <a:endParaRPr lang="en-GB" sz="1800" dirty="0"/>
                    </a:p>
                  </a:txBody>
                  <a:tcPr marL="91428" marR="91428" marT="45714" marB="45714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Number</a:t>
                      </a:r>
                      <a:r>
                        <a:rPr lang="en-GB" sz="1800" baseline="0" dirty="0" smtClean="0"/>
                        <a:t> of students completed questionnaires</a:t>
                      </a:r>
                      <a:endParaRPr lang="en-GB" sz="1800" dirty="0"/>
                    </a:p>
                  </a:txBody>
                  <a:tcPr marL="91428" marR="91428" marT="45714" marB="45714"/>
                </a:tc>
                <a:extLst>
                  <a:ext uri="{0D108BD9-81ED-4DB2-BD59-A6C34878D82A}">
                    <a16:rowId xmlns:a16="http://schemas.microsoft.com/office/drawing/2014/main" val="1607131308"/>
                  </a:ext>
                </a:extLst>
              </a:tr>
              <a:tr h="639991">
                <a:tc>
                  <a:txBody>
                    <a:bodyPr/>
                    <a:lstStyle/>
                    <a:p>
                      <a:r>
                        <a:rPr lang="en-GB" sz="1800" dirty="0" err="1" smtClean="0"/>
                        <a:t>TCASU</a:t>
                      </a:r>
                      <a:endParaRPr lang="en-GB" sz="1800" dirty="0" smtClean="0"/>
                    </a:p>
                    <a:p>
                      <a:endParaRPr lang="en-GB" sz="1800" dirty="0"/>
                    </a:p>
                  </a:txBody>
                  <a:tcPr marL="91428" marR="91428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12 </a:t>
                      </a:r>
                      <a:endParaRPr lang="en-GB" sz="1800" dirty="0"/>
                    </a:p>
                  </a:txBody>
                  <a:tcPr marL="91428" marR="91428" marT="45714" marB="45714"/>
                </a:tc>
                <a:extLst>
                  <a:ext uri="{0D108BD9-81ED-4DB2-BD59-A6C34878D82A}">
                    <a16:rowId xmlns:a16="http://schemas.microsoft.com/office/drawing/2014/main" val="1002851429"/>
                  </a:ext>
                </a:extLst>
              </a:tr>
              <a:tr h="639991">
                <a:tc>
                  <a:txBody>
                    <a:bodyPr/>
                    <a:lstStyle/>
                    <a:p>
                      <a:r>
                        <a:rPr lang="en-GB" sz="1800" dirty="0" err="1" smtClean="0"/>
                        <a:t>UBL</a:t>
                      </a:r>
                      <a:endParaRPr lang="en-GB" sz="1800" dirty="0"/>
                    </a:p>
                  </a:txBody>
                  <a:tcPr marL="91428" marR="91428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15</a:t>
                      </a:r>
                      <a:endParaRPr lang="en-GB" sz="1800" dirty="0"/>
                    </a:p>
                  </a:txBody>
                  <a:tcPr marL="91428" marR="91428" marT="45714" marB="45714"/>
                </a:tc>
                <a:extLst>
                  <a:ext uri="{0D108BD9-81ED-4DB2-BD59-A6C34878D82A}">
                    <a16:rowId xmlns:a16="http://schemas.microsoft.com/office/drawing/2014/main" val="584505095"/>
                  </a:ext>
                </a:extLst>
              </a:tr>
              <a:tr h="639991">
                <a:tc>
                  <a:txBody>
                    <a:bodyPr/>
                    <a:lstStyle/>
                    <a:p>
                      <a:r>
                        <a:rPr lang="en-GB" sz="1800" dirty="0" err="1" smtClean="0"/>
                        <a:t>UNSA</a:t>
                      </a:r>
                      <a:endParaRPr lang="en-GB" sz="1800" dirty="0"/>
                    </a:p>
                  </a:txBody>
                  <a:tcPr marL="91428" marR="91428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19 </a:t>
                      </a:r>
                      <a:endParaRPr lang="en-GB" sz="1800" dirty="0"/>
                    </a:p>
                  </a:txBody>
                  <a:tcPr marL="91428" marR="91428" marT="45714" marB="45714"/>
                </a:tc>
                <a:extLst>
                  <a:ext uri="{0D108BD9-81ED-4DB2-BD59-A6C34878D82A}">
                    <a16:rowId xmlns:a16="http://schemas.microsoft.com/office/drawing/2014/main" val="328997626"/>
                  </a:ext>
                </a:extLst>
              </a:tr>
              <a:tr h="639991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UNI (Feb/June)</a:t>
                      </a:r>
                      <a:endParaRPr lang="en-GB" sz="1800" dirty="0"/>
                    </a:p>
                  </a:txBody>
                  <a:tcPr marL="91428" marR="91428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22</a:t>
                      </a:r>
                      <a:endParaRPr lang="en-GB" sz="1800" dirty="0"/>
                    </a:p>
                  </a:txBody>
                  <a:tcPr marL="91428" marR="91428" marT="45714" marB="45714"/>
                </a:tc>
                <a:extLst>
                  <a:ext uri="{0D108BD9-81ED-4DB2-BD59-A6C34878D82A}">
                    <a16:rowId xmlns:a16="http://schemas.microsoft.com/office/drawing/2014/main" val="23627615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686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The overall rating of master </a:t>
            </a:r>
            <a:r>
              <a:rPr lang="en-GB" dirty="0" smtClean="0"/>
              <a:t>curriculum</a:t>
            </a:r>
            <a:br>
              <a:rPr lang="en-GB" dirty="0" smtClean="0"/>
            </a:br>
            <a:r>
              <a:rPr lang="en-GB" sz="2000" dirty="0" smtClean="0"/>
              <a:t>(All ratings of five point scale) </a:t>
            </a:r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2030555023"/>
              </p:ext>
            </p:extLst>
          </p:nvPr>
        </p:nvGraphicFramePr>
        <p:xfrm>
          <a:off x="1524000" y="218420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1800" y="5981506"/>
            <a:ext cx="3476625" cy="26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984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616" y="1031351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General Evaluation criteria</a:t>
            </a:r>
            <a:br>
              <a:rPr lang="en-GB" dirty="0" smtClean="0"/>
            </a:br>
            <a:r>
              <a:rPr lang="en-GB" sz="2000" dirty="0" smtClean="0"/>
              <a:t>(Top two </a:t>
            </a:r>
            <a:r>
              <a:rPr lang="en-GB" sz="2000" dirty="0"/>
              <a:t>ratings of five point scale)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6152296"/>
              </p:ext>
            </p:extLst>
          </p:nvPr>
        </p:nvGraphicFramePr>
        <p:xfrm>
          <a:off x="3503452" y="1924771"/>
          <a:ext cx="2219928" cy="375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5864934"/>
              </p:ext>
            </p:extLst>
          </p:nvPr>
        </p:nvGraphicFramePr>
        <p:xfrm>
          <a:off x="5433711" y="1939720"/>
          <a:ext cx="19812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6564549"/>
              </p:ext>
            </p:extLst>
          </p:nvPr>
        </p:nvGraphicFramePr>
        <p:xfrm>
          <a:off x="200146" y="1966730"/>
          <a:ext cx="3533654" cy="40757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2333528"/>
              </p:ext>
            </p:extLst>
          </p:nvPr>
        </p:nvGraphicFramePr>
        <p:xfrm>
          <a:off x="7123494" y="1924771"/>
          <a:ext cx="2167842" cy="37829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460602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AsOne/>
      </p:bldGraphic>
      <p:bldGraphic spid="7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45" y="987044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General Expectations criteria</a:t>
            </a:r>
            <a:br>
              <a:rPr lang="en-GB" dirty="0" smtClean="0"/>
            </a:br>
            <a:r>
              <a:rPr lang="en-GB" sz="2000" dirty="0"/>
              <a:t>(Top two ratings of five point scale)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2492341"/>
              </p:ext>
            </p:extLst>
          </p:nvPr>
        </p:nvGraphicFramePr>
        <p:xfrm>
          <a:off x="3473792" y="1924771"/>
          <a:ext cx="2219928" cy="375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0010042"/>
              </p:ext>
            </p:extLst>
          </p:nvPr>
        </p:nvGraphicFramePr>
        <p:xfrm>
          <a:off x="5433711" y="1939720"/>
          <a:ext cx="19812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5727544"/>
              </p:ext>
            </p:extLst>
          </p:nvPr>
        </p:nvGraphicFramePr>
        <p:xfrm>
          <a:off x="200146" y="1966730"/>
          <a:ext cx="3533654" cy="40757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0903061"/>
              </p:ext>
            </p:extLst>
          </p:nvPr>
        </p:nvGraphicFramePr>
        <p:xfrm>
          <a:off x="7123494" y="1924771"/>
          <a:ext cx="2167842" cy="37829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478913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AsOne/>
      </p:bldGraphic>
      <p:bldGraphic spid="7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6344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Possibility of participation in student mobility criteria</a:t>
            </a:r>
            <a:br>
              <a:rPr lang="en-GB" dirty="0" smtClean="0"/>
            </a:br>
            <a:r>
              <a:rPr lang="en-GB" sz="2000" dirty="0"/>
              <a:t>(All ratings of five point scale)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12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1630021"/>
              </p:ext>
            </p:extLst>
          </p:nvPr>
        </p:nvGraphicFramePr>
        <p:xfrm>
          <a:off x="4648200" y="2396628"/>
          <a:ext cx="2738257" cy="41027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9406921"/>
              </p:ext>
            </p:extLst>
          </p:nvPr>
        </p:nvGraphicFramePr>
        <p:xfrm>
          <a:off x="228600" y="2440744"/>
          <a:ext cx="4219454" cy="40757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47800" y="6210374"/>
            <a:ext cx="3476625" cy="26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15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755" y="1236663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GB" dirty="0"/>
              <a:t>Possibility of participation in student mobility </a:t>
            </a:r>
            <a:r>
              <a:rPr lang="en-GB" dirty="0" smtClean="0"/>
              <a:t>criteria</a:t>
            </a:r>
            <a:br>
              <a:rPr lang="en-GB" dirty="0" smtClean="0"/>
            </a:br>
            <a:r>
              <a:rPr lang="en-GB" sz="2000" dirty="0"/>
              <a:t>(All ratings of five point scale)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3900933661"/>
              </p:ext>
            </p:extLst>
          </p:nvPr>
        </p:nvGraphicFramePr>
        <p:xfrm>
          <a:off x="-30866" y="2292350"/>
          <a:ext cx="5136266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4075005243"/>
              </p:ext>
            </p:extLst>
          </p:nvPr>
        </p:nvGraphicFramePr>
        <p:xfrm>
          <a:off x="5117939" y="2339975"/>
          <a:ext cx="350520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71143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0967"/>
            <a:ext cx="8229600" cy="914400"/>
          </a:xfrm>
        </p:spPr>
        <p:txBody>
          <a:bodyPr>
            <a:normAutofit/>
          </a:bodyPr>
          <a:lstStyle/>
          <a:p>
            <a:r>
              <a:rPr lang="en-US" altLang="en-US" sz="2400" dirty="0" smtClean="0">
                <a:ea typeface="ＭＳ Ｐゴシック" panose="020B0600070205080204" pitchFamily="34" charset="-128"/>
              </a:rPr>
              <a:t>UNI change between semesters </a:t>
            </a: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1023758"/>
              </p:ext>
            </p:extLst>
          </p:nvPr>
        </p:nvGraphicFramePr>
        <p:xfrm>
          <a:off x="429489" y="1447800"/>
          <a:ext cx="4142510" cy="53946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255">
                  <a:extLst>
                    <a:ext uri="{9D8B030D-6E8A-4147-A177-3AD203B41FA5}">
                      <a16:colId xmlns:a16="http://schemas.microsoft.com/office/drawing/2014/main" val="1246137776"/>
                    </a:ext>
                  </a:extLst>
                </a:gridCol>
                <a:gridCol w="2071255">
                  <a:extLst>
                    <a:ext uri="{9D8B030D-6E8A-4147-A177-3AD203B41FA5}">
                      <a16:colId xmlns:a16="http://schemas.microsoft.com/office/drawing/2014/main" val="1621900429"/>
                    </a:ext>
                  </a:extLst>
                </a:gridCol>
              </a:tblGrid>
              <a:tr h="370789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General</a:t>
                      </a:r>
                      <a:endParaRPr lang="en-GB" sz="1800" dirty="0"/>
                    </a:p>
                  </a:txBody>
                  <a:tcPr marL="91428" marR="91428" marT="45714" marB="45714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Percentage change ‘Excellent’ Feb to June 2019</a:t>
                      </a:r>
                      <a:endParaRPr lang="en-GB" sz="1800" dirty="0"/>
                    </a:p>
                  </a:txBody>
                  <a:tcPr marL="91428" marR="91428" marT="45714" marB="45714"/>
                </a:tc>
                <a:extLst>
                  <a:ext uri="{0D108BD9-81ED-4DB2-BD59-A6C34878D82A}">
                    <a16:rowId xmlns:a16="http://schemas.microsoft.com/office/drawing/2014/main" val="1607131308"/>
                  </a:ext>
                </a:extLst>
              </a:tr>
              <a:tr h="639991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Fulfilment of expectations</a:t>
                      </a:r>
                    </a:p>
                  </a:txBody>
                  <a:tcPr marL="91428" marR="91428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+3</a:t>
                      </a:r>
                      <a:endParaRPr lang="en-GB" sz="1800" dirty="0"/>
                    </a:p>
                  </a:txBody>
                  <a:tcPr marL="91428" marR="91428" marT="45714" marB="45714"/>
                </a:tc>
                <a:extLst>
                  <a:ext uri="{0D108BD9-81ED-4DB2-BD59-A6C34878D82A}">
                    <a16:rowId xmlns:a16="http://schemas.microsoft.com/office/drawing/2014/main" val="1002851429"/>
                  </a:ext>
                </a:extLst>
              </a:tr>
              <a:tr h="639991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Access</a:t>
                      </a:r>
                      <a:r>
                        <a:rPr lang="en-GB" sz="1800" baseline="0" dirty="0" smtClean="0"/>
                        <a:t> to literature</a:t>
                      </a:r>
                      <a:endParaRPr lang="en-GB" sz="1800" dirty="0"/>
                    </a:p>
                  </a:txBody>
                  <a:tcPr marL="91428" marR="91428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-8</a:t>
                      </a:r>
                      <a:endParaRPr lang="en-GB" sz="1800" dirty="0"/>
                    </a:p>
                  </a:txBody>
                  <a:tcPr marL="91428" marR="91428" marT="45714" marB="45714"/>
                </a:tc>
                <a:extLst>
                  <a:ext uri="{0D108BD9-81ED-4DB2-BD59-A6C34878D82A}">
                    <a16:rowId xmlns:a16="http://schemas.microsoft.com/office/drawing/2014/main" val="584505095"/>
                  </a:ext>
                </a:extLst>
              </a:tr>
              <a:tr h="639991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Learning</a:t>
                      </a:r>
                      <a:r>
                        <a:rPr lang="en-GB" sz="1800" baseline="0" dirty="0" smtClean="0"/>
                        <a:t> obligations</a:t>
                      </a:r>
                      <a:endParaRPr lang="en-GB" sz="1800" dirty="0"/>
                    </a:p>
                  </a:txBody>
                  <a:tcPr marL="91428" marR="91428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-12 </a:t>
                      </a:r>
                      <a:endParaRPr lang="en-GB" sz="1800" dirty="0"/>
                    </a:p>
                  </a:txBody>
                  <a:tcPr marL="91428" marR="91428" marT="45714" marB="45714"/>
                </a:tc>
                <a:extLst>
                  <a:ext uri="{0D108BD9-81ED-4DB2-BD59-A6C34878D82A}">
                    <a16:rowId xmlns:a16="http://schemas.microsoft.com/office/drawing/2014/main" val="328997626"/>
                  </a:ext>
                </a:extLst>
              </a:tr>
              <a:tr h="639991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Quality</a:t>
                      </a:r>
                      <a:r>
                        <a:rPr lang="en-GB" sz="1800" baseline="0" dirty="0" smtClean="0"/>
                        <a:t> of teaching</a:t>
                      </a:r>
                      <a:endParaRPr lang="en-GB" sz="1800" dirty="0"/>
                    </a:p>
                  </a:txBody>
                  <a:tcPr marL="91428" marR="91428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-22</a:t>
                      </a:r>
                    </a:p>
                    <a:p>
                      <a:pPr algn="ctr"/>
                      <a:endParaRPr lang="en-GB" sz="1800" dirty="0" smtClean="0"/>
                    </a:p>
                  </a:txBody>
                  <a:tcPr marL="91428" marR="91428" marT="45714" marB="45714"/>
                </a:tc>
                <a:extLst>
                  <a:ext uri="{0D108BD9-81ED-4DB2-BD59-A6C34878D82A}">
                    <a16:rowId xmlns:a16="http://schemas.microsoft.com/office/drawing/2014/main" val="2362761505"/>
                  </a:ext>
                </a:extLst>
              </a:tr>
              <a:tr h="639991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Working conditions</a:t>
                      </a:r>
                      <a:endParaRPr lang="en-GB" sz="1800" dirty="0"/>
                    </a:p>
                  </a:txBody>
                  <a:tcPr marL="91428" marR="91428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-22</a:t>
                      </a:r>
                    </a:p>
                  </a:txBody>
                  <a:tcPr marL="91428" marR="91428" marT="45714" marB="45714"/>
                </a:tc>
                <a:extLst>
                  <a:ext uri="{0D108BD9-81ED-4DB2-BD59-A6C34878D82A}">
                    <a16:rowId xmlns:a16="http://schemas.microsoft.com/office/drawing/2014/main" val="3516980336"/>
                  </a:ext>
                </a:extLst>
              </a:tr>
              <a:tr h="639991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Interest of staff in quality</a:t>
                      </a:r>
                      <a:endParaRPr lang="en-GB" sz="1800" dirty="0"/>
                    </a:p>
                  </a:txBody>
                  <a:tcPr marL="91428" marR="91428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-23</a:t>
                      </a:r>
                    </a:p>
                  </a:txBody>
                  <a:tcPr marL="91428" marR="91428" marT="45714" marB="45714"/>
                </a:tc>
                <a:extLst>
                  <a:ext uri="{0D108BD9-81ED-4DB2-BD59-A6C34878D82A}">
                    <a16:rowId xmlns:a16="http://schemas.microsoft.com/office/drawing/2014/main" val="2169151621"/>
                  </a:ext>
                </a:extLst>
              </a:tr>
              <a:tr h="639991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Quality of teaching material</a:t>
                      </a:r>
                      <a:endParaRPr lang="en-GB" sz="1800" dirty="0"/>
                    </a:p>
                  </a:txBody>
                  <a:tcPr marL="91428" marR="91428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-31</a:t>
                      </a:r>
                    </a:p>
                  </a:txBody>
                  <a:tcPr marL="91428" marR="91428" marT="45714" marB="45714"/>
                </a:tc>
                <a:extLst>
                  <a:ext uri="{0D108BD9-81ED-4DB2-BD59-A6C34878D82A}">
                    <a16:rowId xmlns:a16="http://schemas.microsoft.com/office/drawing/2014/main" val="427040958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9262713"/>
              </p:ext>
            </p:extLst>
          </p:nvPr>
        </p:nvGraphicFramePr>
        <p:xfrm>
          <a:off x="4800600" y="1447799"/>
          <a:ext cx="4142510" cy="53945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255">
                  <a:extLst>
                    <a:ext uri="{9D8B030D-6E8A-4147-A177-3AD203B41FA5}">
                      <a16:colId xmlns:a16="http://schemas.microsoft.com/office/drawing/2014/main" val="1246137776"/>
                    </a:ext>
                  </a:extLst>
                </a:gridCol>
                <a:gridCol w="2071255">
                  <a:extLst>
                    <a:ext uri="{9D8B030D-6E8A-4147-A177-3AD203B41FA5}">
                      <a16:colId xmlns:a16="http://schemas.microsoft.com/office/drawing/2014/main" val="1621900429"/>
                    </a:ext>
                  </a:extLst>
                </a:gridCol>
              </a:tblGrid>
              <a:tr h="370789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Expectations</a:t>
                      </a:r>
                      <a:endParaRPr lang="en-GB" sz="1800" dirty="0"/>
                    </a:p>
                  </a:txBody>
                  <a:tcPr marL="91428" marR="91428" marT="45714" marB="45714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Percentage change ‘Excellent’ Feb to June 2019</a:t>
                      </a:r>
                      <a:endParaRPr lang="en-GB" sz="1800" dirty="0"/>
                    </a:p>
                  </a:txBody>
                  <a:tcPr marL="91428" marR="91428" marT="45714" marB="45714"/>
                </a:tc>
                <a:extLst>
                  <a:ext uri="{0D108BD9-81ED-4DB2-BD59-A6C34878D82A}">
                    <a16:rowId xmlns:a16="http://schemas.microsoft.com/office/drawing/2014/main" val="1607131308"/>
                  </a:ext>
                </a:extLst>
              </a:tr>
              <a:tr h="639991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Overall</a:t>
                      </a:r>
                      <a:r>
                        <a:rPr lang="en-GB" sz="1800" baseline="0" dirty="0" smtClean="0"/>
                        <a:t> impression</a:t>
                      </a:r>
                      <a:endParaRPr lang="en-GB" sz="1800" dirty="0" smtClean="0"/>
                    </a:p>
                  </a:txBody>
                  <a:tcPr marL="91428" marR="91428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+22</a:t>
                      </a:r>
                      <a:endParaRPr lang="en-GB" sz="1800" dirty="0"/>
                    </a:p>
                  </a:txBody>
                  <a:tcPr marL="91428" marR="91428" marT="45714" marB="45714"/>
                </a:tc>
                <a:extLst>
                  <a:ext uri="{0D108BD9-81ED-4DB2-BD59-A6C34878D82A}">
                    <a16:rowId xmlns:a16="http://schemas.microsoft.com/office/drawing/2014/main" val="1002851429"/>
                  </a:ext>
                </a:extLst>
              </a:tr>
              <a:tr h="639991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Scope</a:t>
                      </a:r>
                      <a:r>
                        <a:rPr lang="en-GB" sz="1800" baseline="0" dirty="0" smtClean="0"/>
                        <a:t> of material</a:t>
                      </a:r>
                      <a:endParaRPr lang="en-GB" sz="1800" dirty="0"/>
                    </a:p>
                  </a:txBody>
                  <a:tcPr marL="91428" marR="91428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+13</a:t>
                      </a:r>
                      <a:endParaRPr lang="en-GB" sz="1800" dirty="0"/>
                    </a:p>
                  </a:txBody>
                  <a:tcPr marL="91428" marR="91428" marT="45714" marB="45714"/>
                </a:tc>
                <a:extLst>
                  <a:ext uri="{0D108BD9-81ED-4DB2-BD59-A6C34878D82A}">
                    <a16:rowId xmlns:a16="http://schemas.microsoft.com/office/drawing/2014/main" val="584505095"/>
                  </a:ext>
                </a:extLst>
              </a:tr>
              <a:tr h="639991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Expectations</a:t>
                      </a:r>
                      <a:r>
                        <a:rPr lang="en-GB" sz="1800" baseline="0" dirty="0" smtClean="0"/>
                        <a:t> met</a:t>
                      </a:r>
                      <a:endParaRPr lang="en-GB" sz="1800" dirty="0"/>
                    </a:p>
                  </a:txBody>
                  <a:tcPr marL="91428" marR="91428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-2</a:t>
                      </a:r>
                      <a:endParaRPr lang="en-GB" sz="1800" dirty="0"/>
                    </a:p>
                  </a:txBody>
                  <a:tcPr marL="91428" marR="91428" marT="45714" marB="45714"/>
                </a:tc>
                <a:extLst>
                  <a:ext uri="{0D108BD9-81ED-4DB2-BD59-A6C34878D82A}">
                    <a16:rowId xmlns:a16="http://schemas.microsoft.com/office/drawing/2014/main" val="328997626"/>
                  </a:ext>
                </a:extLst>
              </a:tr>
              <a:tr h="639991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Practical</a:t>
                      </a:r>
                      <a:r>
                        <a:rPr lang="en-GB" sz="1800" baseline="0" dirty="0" smtClean="0"/>
                        <a:t> exercises</a:t>
                      </a:r>
                      <a:endParaRPr lang="en-GB" sz="1800" dirty="0"/>
                    </a:p>
                  </a:txBody>
                  <a:tcPr marL="91428" marR="91428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-31</a:t>
                      </a:r>
                    </a:p>
                    <a:p>
                      <a:pPr algn="ctr"/>
                      <a:endParaRPr lang="en-GB" sz="1800" dirty="0" smtClean="0"/>
                    </a:p>
                  </a:txBody>
                  <a:tcPr marL="91428" marR="91428" marT="45714" marB="45714"/>
                </a:tc>
                <a:extLst>
                  <a:ext uri="{0D108BD9-81ED-4DB2-BD59-A6C34878D82A}">
                    <a16:rowId xmlns:a16="http://schemas.microsoft.com/office/drawing/2014/main" val="2362761505"/>
                  </a:ext>
                </a:extLst>
              </a:tr>
              <a:tr h="639991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Tempo</a:t>
                      </a:r>
                      <a:endParaRPr lang="en-GB" sz="1800" dirty="0"/>
                    </a:p>
                  </a:txBody>
                  <a:tcPr marL="91428" marR="91428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-38</a:t>
                      </a:r>
                    </a:p>
                  </a:txBody>
                  <a:tcPr marL="91428" marR="91428" marT="45714" marB="45714"/>
                </a:tc>
                <a:extLst>
                  <a:ext uri="{0D108BD9-81ED-4DB2-BD59-A6C34878D82A}">
                    <a16:rowId xmlns:a16="http://schemas.microsoft.com/office/drawing/2014/main" val="3516980336"/>
                  </a:ext>
                </a:extLst>
              </a:tr>
              <a:tr h="639991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Manner</a:t>
                      </a:r>
                      <a:r>
                        <a:rPr lang="en-GB" sz="1800" baseline="0" dirty="0" smtClean="0"/>
                        <a:t> of presentation</a:t>
                      </a:r>
                      <a:endParaRPr lang="en-GB" sz="1800" dirty="0"/>
                    </a:p>
                  </a:txBody>
                  <a:tcPr marL="91428" marR="91428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-43</a:t>
                      </a:r>
                    </a:p>
                  </a:txBody>
                  <a:tcPr marL="91428" marR="91428" marT="45714" marB="45714"/>
                </a:tc>
                <a:extLst>
                  <a:ext uri="{0D108BD9-81ED-4DB2-BD59-A6C34878D82A}">
                    <a16:rowId xmlns:a16="http://schemas.microsoft.com/office/drawing/2014/main" val="2169151621"/>
                  </a:ext>
                </a:extLst>
              </a:tr>
              <a:tr h="639991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Laboratory</a:t>
                      </a:r>
                      <a:r>
                        <a:rPr lang="en-GB" sz="1800" baseline="0" dirty="0" smtClean="0"/>
                        <a:t> equipment</a:t>
                      </a:r>
                      <a:endParaRPr lang="en-GB" sz="1800" dirty="0"/>
                    </a:p>
                  </a:txBody>
                  <a:tcPr marL="91428" marR="91428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-46</a:t>
                      </a:r>
                    </a:p>
                  </a:txBody>
                  <a:tcPr marL="91428" marR="91428" marT="45714" marB="45714"/>
                </a:tc>
                <a:extLst>
                  <a:ext uri="{0D108BD9-81ED-4DB2-BD59-A6C34878D82A}">
                    <a16:rowId xmlns:a16="http://schemas.microsoft.com/office/drawing/2014/main" val="4270409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12461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909" y="1537922"/>
            <a:ext cx="8229600" cy="914400"/>
          </a:xfrm>
        </p:spPr>
        <p:txBody>
          <a:bodyPr>
            <a:normAutofit/>
          </a:bodyPr>
          <a:lstStyle/>
          <a:p>
            <a:r>
              <a:rPr lang="en-US" altLang="en-US" sz="2400" dirty="0" smtClean="0">
                <a:ea typeface="ＭＳ Ｐゴシック" panose="020B0600070205080204" pitchFamily="34" charset="-128"/>
              </a:rPr>
              <a:t>UNI change between semesters </a:t>
            </a: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5525157"/>
              </p:ext>
            </p:extLst>
          </p:nvPr>
        </p:nvGraphicFramePr>
        <p:xfrm>
          <a:off x="1371600" y="2895600"/>
          <a:ext cx="6781800" cy="2560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0900">
                  <a:extLst>
                    <a:ext uri="{9D8B030D-6E8A-4147-A177-3AD203B41FA5}">
                      <a16:colId xmlns:a16="http://schemas.microsoft.com/office/drawing/2014/main" val="1246137776"/>
                    </a:ext>
                  </a:extLst>
                </a:gridCol>
                <a:gridCol w="3390900">
                  <a:extLst>
                    <a:ext uri="{9D8B030D-6E8A-4147-A177-3AD203B41FA5}">
                      <a16:colId xmlns:a16="http://schemas.microsoft.com/office/drawing/2014/main" val="1621900429"/>
                    </a:ext>
                  </a:extLst>
                </a:gridCol>
              </a:tblGrid>
              <a:tr h="370789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General</a:t>
                      </a:r>
                      <a:endParaRPr lang="en-GB" sz="1800" dirty="0"/>
                    </a:p>
                  </a:txBody>
                  <a:tcPr marL="91428" marR="91428" marT="45714" marB="45714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Percentage change ‘Excellent’ Feb to June 2019</a:t>
                      </a:r>
                      <a:endParaRPr lang="en-GB" sz="1800" dirty="0"/>
                    </a:p>
                  </a:txBody>
                  <a:tcPr marL="91428" marR="91428" marT="45714" marB="45714"/>
                </a:tc>
                <a:extLst>
                  <a:ext uri="{0D108BD9-81ED-4DB2-BD59-A6C34878D82A}">
                    <a16:rowId xmlns:a16="http://schemas.microsoft.com/office/drawing/2014/main" val="1607131308"/>
                  </a:ext>
                </a:extLst>
              </a:tr>
              <a:tr h="639991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Possibility</a:t>
                      </a:r>
                      <a:r>
                        <a:rPr lang="en-GB" sz="1800" baseline="0" dirty="0" smtClean="0"/>
                        <a:t> to participate in study visits abroad</a:t>
                      </a:r>
                      <a:endParaRPr lang="en-GB" sz="1800" dirty="0" smtClean="0"/>
                    </a:p>
                  </a:txBody>
                  <a:tcPr marL="91428" marR="91428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-13</a:t>
                      </a:r>
                      <a:endParaRPr lang="en-GB" sz="1800" dirty="0"/>
                    </a:p>
                  </a:txBody>
                  <a:tcPr marL="91428" marR="91428" marT="45714" marB="45714"/>
                </a:tc>
                <a:extLst>
                  <a:ext uri="{0D108BD9-81ED-4DB2-BD59-A6C34878D82A}">
                    <a16:rowId xmlns:a16="http://schemas.microsoft.com/office/drawing/2014/main" val="1002851429"/>
                  </a:ext>
                </a:extLst>
              </a:tr>
              <a:tr h="639991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Awareness</a:t>
                      </a:r>
                      <a:r>
                        <a:rPr lang="en-GB" sz="1800" baseline="0" dirty="0" smtClean="0"/>
                        <a:t> of possible scholarships and exchanges</a:t>
                      </a:r>
                      <a:endParaRPr lang="en-GB" sz="1800" dirty="0"/>
                    </a:p>
                  </a:txBody>
                  <a:tcPr marL="91428" marR="91428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-21</a:t>
                      </a:r>
                      <a:endParaRPr lang="en-GB" sz="1800" dirty="0"/>
                    </a:p>
                  </a:txBody>
                  <a:tcPr marL="91428" marR="91428" marT="45714" marB="45714"/>
                </a:tc>
                <a:extLst>
                  <a:ext uri="{0D108BD9-81ED-4DB2-BD59-A6C34878D82A}">
                    <a16:rowId xmlns:a16="http://schemas.microsoft.com/office/drawing/2014/main" val="584505095"/>
                  </a:ext>
                </a:extLst>
              </a:tr>
              <a:tr h="639991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Importance</a:t>
                      </a:r>
                      <a:r>
                        <a:rPr lang="en-GB" sz="1800" baseline="0" dirty="0" smtClean="0"/>
                        <a:t> of possibility of participation in study visits abroad</a:t>
                      </a:r>
                      <a:endParaRPr lang="en-GB" sz="1800" dirty="0"/>
                    </a:p>
                  </a:txBody>
                  <a:tcPr marL="91428" marR="91428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-37</a:t>
                      </a:r>
                      <a:endParaRPr lang="en-GB" sz="1800" dirty="0"/>
                    </a:p>
                  </a:txBody>
                  <a:tcPr marL="91428" marR="91428" marT="45714" marB="45714"/>
                </a:tc>
                <a:extLst>
                  <a:ext uri="{0D108BD9-81ED-4DB2-BD59-A6C34878D82A}">
                    <a16:rowId xmlns:a16="http://schemas.microsoft.com/office/drawing/2014/main" val="3289976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76275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1280</TotalTime>
  <Words>365</Words>
  <Application>Microsoft Office PowerPoint</Application>
  <PresentationFormat>On-screen Show (4:3)</PresentationFormat>
  <Paragraphs>98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ＭＳ Ｐゴシック</vt:lpstr>
      <vt:lpstr>Arial</vt:lpstr>
      <vt:lpstr>Book Antiqua</vt:lpstr>
      <vt:lpstr>Calibri</vt:lpstr>
      <vt:lpstr>Office Theme</vt:lpstr>
      <vt:lpstr>PowerPoint Presentation</vt:lpstr>
      <vt:lpstr>Course Enrollment </vt:lpstr>
      <vt:lpstr>The overall rating of master curriculum (All ratings of five point scale) </vt:lpstr>
      <vt:lpstr>General Evaluation criteria (Top two ratings of five point scale)</vt:lpstr>
      <vt:lpstr>General Expectations criteria (Top two ratings of five point scale)</vt:lpstr>
      <vt:lpstr>Possibility of participation in student mobility criteria (All ratings of five point scale) </vt:lpstr>
      <vt:lpstr>Possibility of participation in student mobility criteria (All ratings of five point scale)</vt:lpstr>
      <vt:lpstr>UNI change between semesters </vt:lpstr>
      <vt:lpstr>UNI change between semesters 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Strengthening of Internationalisation in B&amp;H Higher Education</dc:title>
  <dc:creator>user</dc:creator>
  <cp:lastModifiedBy>Simon McCarthy</cp:lastModifiedBy>
  <cp:revision>118</cp:revision>
  <dcterms:created xsi:type="dcterms:W3CDTF">2006-08-16T00:00:00Z</dcterms:created>
  <dcterms:modified xsi:type="dcterms:W3CDTF">2019-09-04T12:14:30Z</dcterms:modified>
</cp:coreProperties>
</file>